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0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8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77744-DBAD-4087-9D33-F3FF6BCD19D1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D780C-DAFF-4A46-A8A1-AED3AC7224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8c7f849d51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8c7f849d51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>
          <a:extLst>
            <a:ext uri="{FF2B5EF4-FFF2-40B4-BE49-F238E27FC236}">
              <a16:creationId xmlns:a16="http://schemas.microsoft.com/office/drawing/2014/main" id="{23E8DB59-EF07-752D-7608-C2852FAAA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8c7f849d51_1_7:notes">
            <a:extLst>
              <a:ext uri="{FF2B5EF4-FFF2-40B4-BE49-F238E27FC236}">
                <a16:creationId xmlns:a16="http://schemas.microsoft.com/office/drawing/2014/main" id="{AA249443-D3B3-2A7A-6EEA-E8E674E8F3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8c7f849d51_1_7:notes">
            <a:extLst>
              <a:ext uri="{FF2B5EF4-FFF2-40B4-BE49-F238E27FC236}">
                <a16:creationId xmlns:a16="http://schemas.microsoft.com/office/drawing/2014/main" id="{837F17C6-A5E0-2982-5452-7541645581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2826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9544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01277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9563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6393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Be Vietnam"/>
              <a:buNone/>
              <a:defRPr>
                <a:latin typeface="Be Vietnam"/>
                <a:ea typeface="Be Vietnam"/>
                <a:cs typeface="Be Vietnam"/>
                <a:sym typeface="Be Vietna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e Vietnam"/>
              <a:buChar char="●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○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■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●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○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■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●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○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e Vietnam"/>
              <a:buChar char="■"/>
              <a:defRPr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9570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4278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0531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52950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2067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33"/>
            <a:ext cx="6096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62970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31869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 Vietnam"/>
              <a:buNone/>
              <a:defRPr sz="2800">
                <a:solidFill>
                  <a:schemeClr val="dk1"/>
                </a:solidFill>
                <a:latin typeface="Be Vietnam"/>
                <a:ea typeface="Be Vietnam"/>
                <a:cs typeface="Be Vietnam"/>
                <a:sym typeface="Be Vietna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Be Vietnam"/>
              <a:buChar char="●"/>
              <a:defRPr sz="1800"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○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■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●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○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■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●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○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Be Vietnam"/>
              <a:buChar char="■"/>
              <a:defRPr>
                <a:solidFill>
                  <a:schemeClr val="lt2"/>
                </a:solidFill>
                <a:latin typeface="Be Vietnam"/>
                <a:ea typeface="Be Vietnam"/>
                <a:cs typeface="Be Vietnam"/>
                <a:sym typeface="Be Vietnam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lt2"/>
                </a:solidFill>
              </a:defRPr>
            </a:lvl1pPr>
            <a:lvl2pPr lvl="1" algn="r">
              <a:buNone/>
              <a:defRPr sz="1333">
                <a:solidFill>
                  <a:schemeClr val="lt2"/>
                </a:solidFill>
              </a:defRPr>
            </a:lvl2pPr>
            <a:lvl3pPr lvl="2" algn="r">
              <a:buNone/>
              <a:defRPr sz="1333">
                <a:solidFill>
                  <a:schemeClr val="lt2"/>
                </a:solidFill>
              </a:defRPr>
            </a:lvl3pPr>
            <a:lvl4pPr lvl="3" algn="r">
              <a:buNone/>
              <a:defRPr sz="1333">
                <a:solidFill>
                  <a:schemeClr val="lt2"/>
                </a:solidFill>
              </a:defRPr>
            </a:lvl4pPr>
            <a:lvl5pPr lvl="4" algn="r">
              <a:buNone/>
              <a:defRPr sz="1333">
                <a:solidFill>
                  <a:schemeClr val="lt2"/>
                </a:solidFill>
              </a:defRPr>
            </a:lvl5pPr>
            <a:lvl6pPr lvl="5" algn="r">
              <a:buNone/>
              <a:defRPr sz="1333">
                <a:solidFill>
                  <a:schemeClr val="lt2"/>
                </a:solidFill>
              </a:defRPr>
            </a:lvl6pPr>
            <a:lvl7pPr lvl="6" algn="r">
              <a:buNone/>
              <a:defRPr sz="1333">
                <a:solidFill>
                  <a:schemeClr val="lt2"/>
                </a:solidFill>
              </a:defRPr>
            </a:lvl7pPr>
            <a:lvl8pPr lvl="7" algn="r">
              <a:buNone/>
              <a:defRPr sz="1333">
                <a:solidFill>
                  <a:schemeClr val="lt2"/>
                </a:solidFill>
              </a:defRPr>
            </a:lvl8pPr>
            <a:lvl9pPr lvl="8" algn="r">
              <a:buNone/>
              <a:defRPr sz="1333">
                <a:solidFill>
                  <a:schemeClr val="lt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387804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415600" y="451033"/>
            <a:ext cx="113608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en" sz="3600" dirty="0"/>
              <a:t>Snell’s Law and the Brachistochrone</a:t>
            </a:r>
            <a:endParaRPr sz="3600" dirty="0"/>
          </a:p>
        </p:txBody>
      </p:sp>
      <p:sp>
        <p:nvSpPr>
          <p:cNvPr id="90" name="Google Shape;90;p1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indent="0">
              <a:buNone/>
            </a:pPr>
            <a:r>
              <a:rPr lang="en" sz="2400" dirty="0"/>
              <a:t>Brachistochrone: “Curve of fastest descent”</a:t>
            </a:r>
            <a:endParaRPr sz="2400" dirty="0"/>
          </a:p>
          <a:p>
            <a:pPr marL="0" indent="0">
              <a:spcBef>
                <a:spcPts val="1600"/>
              </a:spcBef>
              <a:buNone/>
            </a:pPr>
            <a:r>
              <a:rPr lang="en" sz="2400" dirty="0"/>
              <a:t>Snell’s Law: Light always travels the most efficient path</a:t>
            </a:r>
            <a:endParaRPr sz="2400" dirty="0"/>
          </a:p>
          <a:p>
            <a:pPr>
              <a:spcBef>
                <a:spcPts val="1600"/>
              </a:spcBef>
            </a:pPr>
            <a:r>
              <a:rPr lang="en" sz="2400" dirty="0"/>
              <a:t>Brachistochrone can be simulated as light traveling through infinite layers of refraction</a:t>
            </a:r>
            <a:endParaRPr sz="2400" dirty="0"/>
          </a:p>
          <a:p>
            <a:pPr marL="0" indent="0">
              <a:spcBef>
                <a:spcPts val="1600"/>
              </a:spcBef>
              <a:buNone/>
            </a:pPr>
            <a:endParaRPr sz="2400" dirty="0"/>
          </a:p>
          <a:p>
            <a:pPr marL="0" indent="0">
              <a:spcBef>
                <a:spcPts val="1600"/>
              </a:spcBef>
              <a:buNone/>
            </a:pPr>
            <a:endParaRPr sz="2400"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sz="2400" dirty="0"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58901" y="1268700"/>
            <a:ext cx="2917500" cy="160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4000" y="3429001"/>
            <a:ext cx="3436368" cy="2236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0C4A3D-D8A2-20A1-18CE-113B8B4366B0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Leave this slide unchanged for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018FEB-CB70-524D-3C63-E23DECBC5468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Put your names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>
          <a:extLst>
            <a:ext uri="{FF2B5EF4-FFF2-40B4-BE49-F238E27FC236}">
              <a16:creationId xmlns:a16="http://schemas.microsoft.com/office/drawing/2014/main" id="{6C959B3A-F7B7-8C51-E286-4364EF700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>
            <a:extLst>
              <a:ext uri="{FF2B5EF4-FFF2-40B4-BE49-F238E27FC236}">
                <a16:creationId xmlns:a16="http://schemas.microsoft.com/office/drawing/2014/main" id="{E2B05022-5DBC-FDEF-CD0B-74F31032CE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451033"/>
            <a:ext cx="113608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r>
              <a:rPr lang="en" sz="3600" dirty="0"/>
              <a:t>Snell’s Law and the Brachistochrone</a:t>
            </a:r>
            <a:endParaRPr sz="3600" dirty="0"/>
          </a:p>
        </p:txBody>
      </p:sp>
      <p:sp>
        <p:nvSpPr>
          <p:cNvPr id="90" name="Google Shape;90;p17">
            <a:extLst>
              <a:ext uri="{FF2B5EF4-FFF2-40B4-BE49-F238E27FC236}">
                <a16:creationId xmlns:a16="http://schemas.microsoft.com/office/drawing/2014/main" id="{A3B40E78-4057-2D9A-7205-4C218F01D1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indent="0">
              <a:buNone/>
            </a:pPr>
            <a:r>
              <a:rPr lang="en" sz="2400" dirty="0"/>
              <a:t>Brachistochrone: “Curve of fastest descent”</a:t>
            </a:r>
            <a:endParaRPr sz="2400" dirty="0"/>
          </a:p>
          <a:p>
            <a:pPr marL="0" indent="0">
              <a:spcBef>
                <a:spcPts val="1600"/>
              </a:spcBef>
              <a:buNone/>
            </a:pPr>
            <a:r>
              <a:rPr lang="en" sz="2400" dirty="0"/>
              <a:t>Snell’s Law: Light always travels the most efficient path</a:t>
            </a:r>
            <a:endParaRPr sz="2400" dirty="0"/>
          </a:p>
          <a:p>
            <a:pPr>
              <a:spcBef>
                <a:spcPts val="1600"/>
              </a:spcBef>
            </a:pPr>
            <a:r>
              <a:rPr lang="en" sz="2400" dirty="0"/>
              <a:t>Brachistochrone can be simulated as light traveling through infinite layers of refraction</a:t>
            </a:r>
            <a:endParaRPr sz="2400" dirty="0"/>
          </a:p>
          <a:p>
            <a:pPr marL="0" indent="0">
              <a:spcBef>
                <a:spcPts val="1600"/>
              </a:spcBef>
              <a:buNone/>
            </a:pPr>
            <a:endParaRPr sz="2400" dirty="0"/>
          </a:p>
          <a:p>
            <a:pPr marL="0" indent="0">
              <a:spcBef>
                <a:spcPts val="1600"/>
              </a:spcBef>
              <a:buNone/>
            </a:pPr>
            <a:endParaRPr sz="2400"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sz="2400" dirty="0"/>
          </a:p>
        </p:txBody>
      </p:sp>
      <p:pic>
        <p:nvPicPr>
          <p:cNvPr id="91" name="Google Shape;91;p17">
            <a:extLst>
              <a:ext uri="{FF2B5EF4-FFF2-40B4-BE49-F238E27FC236}">
                <a16:creationId xmlns:a16="http://schemas.microsoft.com/office/drawing/2014/main" id="{9940B203-7540-5A2F-96A7-B54D178E3D7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58901" y="1268700"/>
            <a:ext cx="2917500" cy="160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>
            <a:extLst>
              <a:ext uri="{FF2B5EF4-FFF2-40B4-BE49-F238E27FC236}">
                <a16:creationId xmlns:a16="http://schemas.microsoft.com/office/drawing/2014/main" id="{B3339949-DBB6-D98B-F53E-F30B8869B3E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4000" y="3429001"/>
            <a:ext cx="3436368" cy="2236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4C0183-A629-4E6C-AEAF-9CF1E5C2E168}"/>
              </a:ext>
            </a:extLst>
          </p:cNvPr>
          <p:cNvSpPr txBox="1"/>
          <p:nvPr/>
        </p:nvSpPr>
        <p:spPr>
          <a:xfrm>
            <a:off x="7069859" y="24801"/>
            <a:ext cx="383794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204225659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83</Words>
  <Application>Microsoft Office PowerPoint</Application>
  <PresentationFormat>Widescreen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Arial</vt:lpstr>
      <vt:lpstr>Be Vietnam</vt:lpstr>
      <vt:lpstr>Calibri</vt:lpstr>
      <vt:lpstr>Simple Dark</vt:lpstr>
      <vt:lpstr>Snell’s Law and the Brachistochrone</vt:lpstr>
      <vt:lpstr>Snell’s Law and the Brachistochrone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5</cp:revision>
  <dcterms:created xsi:type="dcterms:W3CDTF">2025-01-06T23:24:30Z</dcterms:created>
  <dcterms:modified xsi:type="dcterms:W3CDTF">2025-01-08T00:16:49Z</dcterms:modified>
</cp:coreProperties>
</file>