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369" r:id="rId2"/>
    <p:sldId id="37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6" d="100"/>
          <a:sy n="46" d="100"/>
        </p:scale>
        <p:origin x="82" y="6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0D28DD-44EF-4AA8-9E14-F3B2B93A4B87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F5BB8-EF67-4458-B1D6-31DD771FC7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807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b8f08553c2_0_154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b8f08553c2_0_154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>
          <a:extLst>
            <a:ext uri="{FF2B5EF4-FFF2-40B4-BE49-F238E27FC236}">
              <a16:creationId xmlns:a16="http://schemas.microsoft.com/office/drawing/2014/main" id="{77959CC6-B460-F7B2-64A8-159FA8B9DE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b8f08553c2_0_15463:notes">
            <a:extLst>
              <a:ext uri="{FF2B5EF4-FFF2-40B4-BE49-F238E27FC236}">
                <a16:creationId xmlns:a16="http://schemas.microsoft.com/office/drawing/2014/main" id="{CADA642A-0944-5F7D-8DD3-348667D8DBC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b8f08553c2_0_15463:notes">
            <a:extLst>
              <a:ext uri="{FF2B5EF4-FFF2-40B4-BE49-F238E27FC236}">
                <a16:creationId xmlns:a16="http://schemas.microsoft.com/office/drawing/2014/main" id="{7051D8C4-FC98-AC66-01FB-9F48903CB8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05048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609008" y="1519784"/>
            <a:ext cx="6974000" cy="322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609000" y="4744199"/>
            <a:ext cx="6974000" cy="5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F63105-464A-5C48-A4EC-4EB2BF2C88A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88BEF-6618-408B-B183-2AA8D0466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795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265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78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49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950967" y="1662600"/>
            <a:ext cx="10290000" cy="44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1219170" lvl="1" indent="-440256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5A0DEC-49ED-5B56-911B-BDA7F394A4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88BEF-6618-408B-B183-2AA8D0466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74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931B9B-7C95-C8DD-2D86-8A265C8F66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1"/>
            <a:ext cx="2743200" cy="366183"/>
          </a:xfrm>
        </p:spPr>
        <p:txBody>
          <a:bodyPr/>
          <a:lstStyle/>
          <a:p>
            <a:fld id="{F2188BEF-6618-408B-B183-2AA8D0466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343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>
            <a:spLocks noGrp="1"/>
          </p:cNvSpPr>
          <p:nvPr>
            <p:ph type="title"/>
          </p:nvPr>
        </p:nvSpPr>
        <p:spPr>
          <a:xfrm>
            <a:off x="2374200" y="1924533"/>
            <a:ext cx="7443600" cy="32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80F0E3-F88F-403C-7947-DA7172329A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1"/>
            <a:ext cx="2743200" cy="366183"/>
          </a:xfrm>
        </p:spPr>
        <p:txBody>
          <a:bodyPr/>
          <a:lstStyle/>
          <a:p>
            <a:fld id="{F2188BEF-6618-408B-B183-2AA8D0466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636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B1A385-B7DA-D923-40F0-ED2A33ED93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1"/>
            <a:ext cx="2743200" cy="366183"/>
          </a:xfrm>
        </p:spPr>
        <p:txBody>
          <a:bodyPr/>
          <a:lstStyle/>
          <a:p>
            <a:fld id="{F2188BEF-6618-408B-B183-2AA8D0466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86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3"/>
          <p:cNvSpPr txBox="1">
            <a:spLocks noGrp="1"/>
          </p:cNvSpPr>
          <p:nvPr>
            <p:ph type="title" idx="2" hasCustomPrompt="1"/>
          </p:nvPr>
        </p:nvSpPr>
        <p:spPr>
          <a:xfrm>
            <a:off x="1020419" y="2224867"/>
            <a:ext cx="1150000" cy="87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41" name="Google Shape;41;p13"/>
          <p:cNvSpPr txBox="1">
            <a:spLocks noGrp="1"/>
          </p:cNvSpPr>
          <p:nvPr>
            <p:ph type="title" idx="3"/>
          </p:nvPr>
        </p:nvSpPr>
        <p:spPr>
          <a:xfrm>
            <a:off x="2170149" y="2224867"/>
            <a:ext cx="3753200" cy="68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subTitle" idx="1"/>
          </p:nvPr>
        </p:nvSpPr>
        <p:spPr>
          <a:xfrm>
            <a:off x="2170149" y="2877167"/>
            <a:ext cx="375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title" idx="4" hasCustomPrompt="1"/>
          </p:nvPr>
        </p:nvSpPr>
        <p:spPr>
          <a:xfrm>
            <a:off x="6268584" y="2224867"/>
            <a:ext cx="1150000" cy="87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44" name="Google Shape;44;p13"/>
          <p:cNvSpPr txBox="1">
            <a:spLocks noGrp="1"/>
          </p:cNvSpPr>
          <p:nvPr>
            <p:ph type="title" idx="5"/>
          </p:nvPr>
        </p:nvSpPr>
        <p:spPr>
          <a:xfrm>
            <a:off x="7418505" y="2224867"/>
            <a:ext cx="3753200" cy="68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subTitle" idx="6"/>
          </p:nvPr>
        </p:nvSpPr>
        <p:spPr>
          <a:xfrm>
            <a:off x="7418505" y="2877167"/>
            <a:ext cx="375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title" idx="7" hasCustomPrompt="1"/>
          </p:nvPr>
        </p:nvSpPr>
        <p:spPr>
          <a:xfrm>
            <a:off x="1020216" y="4445667"/>
            <a:ext cx="1150000" cy="87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47" name="Google Shape;47;p13"/>
          <p:cNvSpPr txBox="1">
            <a:spLocks noGrp="1"/>
          </p:cNvSpPr>
          <p:nvPr>
            <p:ph type="title" idx="8"/>
          </p:nvPr>
        </p:nvSpPr>
        <p:spPr>
          <a:xfrm>
            <a:off x="2170149" y="4445667"/>
            <a:ext cx="3753200" cy="68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9"/>
          </p:nvPr>
        </p:nvSpPr>
        <p:spPr>
          <a:xfrm>
            <a:off x="2170149" y="5097967"/>
            <a:ext cx="375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title" idx="13" hasCustomPrompt="1"/>
          </p:nvPr>
        </p:nvSpPr>
        <p:spPr>
          <a:xfrm>
            <a:off x="6268784" y="4445667"/>
            <a:ext cx="1150000" cy="87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50" name="Google Shape;50;p13"/>
          <p:cNvSpPr txBox="1">
            <a:spLocks noGrp="1"/>
          </p:cNvSpPr>
          <p:nvPr>
            <p:ph type="title" idx="14"/>
          </p:nvPr>
        </p:nvSpPr>
        <p:spPr>
          <a:xfrm>
            <a:off x="7418505" y="4445667"/>
            <a:ext cx="3753200" cy="68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subTitle" idx="15"/>
          </p:nvPr>
        </p:nvSpPr>
        <p:spPr>
          <a:xfrm>
            <a:off x="7418505" y="5097967"/>
            <a:ext cx="375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A114071-B232-83D7-30B3-3A03849E21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1"/>
            <a:ext cx="2743200" cy="366183"/>
          </a:xfrm>
        </p:spPr>
        <p:txBody>
          <a:bodyPr/>
          <a:lstStyle/>
          <a:p>
            <a:fld id="{F2188BEF-6618-408B-B183-2AA8D0466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321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31"/>
          <p:cNvSpPr txBox="1">
            <a:spLocks noGrp="1"/>
          </p:cNvSpPr>
          <p:nvPr>
            <p:ph type="title" idx="2"/>
          </p:nvPr>
        </p:nvSpPr>
        <p:spPr>
          <a:xfrm>
            <a:off x="1080667" y="2383333"/>
            <a:ext cx="2861200" cy="68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31"/>
          <p:cNvSpPr txBox="1">
            <a:spLocks noGrp="1"/>
          </p:cNvSpPr>
          <p:nvPr>
            <p:ph type="subTitle" idx="1"/>
          </p:nvPr>
        </p:nvSpPr>
        <p:spPr>
          <a:xfrm>
            <a:off x="1023867" y="3035633"/>
            <a:ext cx="2974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31"/>
          <p:cNvSpPr txBox="1">
            <a:spLocks noGrp="1"/>
          </p:cNvSpPr>
          <p:nvPr>
            <p:ph type="title" idx="3"/>
          </p:nvPr>
        </p:nvSpPr>
        <p:spPr>
          <a:xfrm>
            <a:off x="4665377" y="2383333"/>
            <a:ext cx="2861200" cy="68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31"/>
          <p:cNvSpPr txBox="1">
            <a:spLocks noGrp="1"/>
          </p:cNvSpPr>
          <p:nvPr>
            <p:ph type="subTitle" idx="4"/>
          </p:nvPr>
        </p:nvSpPr>
        <p:spPr>
          <a:xfrm>
            <a:off x="4608584" y="3035633"/>
            <a:ext cx="2974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31"/>
          <p:cNvSpPr txBox="1">
            <a:spLocks noGrp="1"/>
          </p:cNvSpPr>
          <p:nvPr>
            <p:ph type="title" idx="5"/>
          </p:nvPr>
        </p:nvSpPr>
        <p:spPr>
          <a:xfrm>
            <a:off x="8250089" y="2383333"/>
            <a:ext cx="2861200" cy="68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31"/>
          <p:cNvSpPr txBox="1">
            <a:spLocks noGrp="1"/>
          </p:cNvSpPr>
          <p:nvPr>
            <p:ph type="subTitle" idx="6"/>
          </p:nvPr>
        </p:nvSpPr>
        <p:spPr>
          <a:xfrm>
            <a:off x="8193283" y="3035633"/>
            <a:ext cx="2974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31"/>
          <p:cNvSpPr txBox="1">
            <a:spLocks noGrp="1"/>
          </p:cNvSpPr>
          <p:nvPr>
            <p:ph type="title" idx="7"/>
          </p:nvPr>
        </p:nvSpPr>
        <p:spPr>
          <a:xfrm>
            <a:off x="1080667" y="4430733"/>
            <a:ext cx="2861200" cy="68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31"/>
          <p:cNvSpPr txBox="1">
            <a:spLocks noGrp="1"/>
          </p:cNvSpPr>
          <p:nvPr>
            <p:ph type="subTitle" idx="8"/>
          </p:nvPr>
        </p:nvSpPr>
        <p:spPr>
          <a:xfrm>
            <a:off x="1023833" y="5093783"/>
            <a:ext cx="2974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31"/>
          <p:cNvSpPr txBox="1">
            <a:spLocks noGrp="1"/>
          </p:cNvSpPr>
          <p:nvPr>
            <p:ph type="title" idx="9"/>
          </p:nvPr>
        </p:nvSpPr>
        <p:spPr>
          <a:xfrm>
            <a:off x="4665377" y="4430733"/>
            <a:ext cx="2861200" cy="68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31"/>
          <p:cNvSpPr txBox="1">
            <a:spLocks noGrp="1"/>
          </p:cNvSpPr>
          <p:nvPr>
            <p:ph type="subTitle" idx="13"/>
          </p:nvPr>
        </p:nvSpPr>
        <p:spPr>
          <a:xfrm>
            <a:off x="4608584" y="5093783"/>
            <a:ext cx="2974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31"/>
          <p:cNvSpPr txBox="1">
            <a:spLocks noGrp="1"/>
          </p:cNvSpPr>
          <p:nvPr>
            <p:ph type="title" idx="14"/>
          </p:nvPr>
        </p:nvSpPr>
        <p:spPr>
          <a:xfrm>
            <a:off x="8250089" y="4430733"/>
            <a:ext cx="2861200" cy="68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31"/>
          <p:cNvSpPr txBox="1">
            <a:spLocks noGrp="1"/>
          </p:cNvSpPr>
          <p:nvPr>
            <p:ph type="subTitle" idx="15"/>
          </p:nvPr>
        </p:nvSpPr>
        <p:spPr>
          <a:xfrm>
            <a:off x="8193283" y="5093783"/>
            <a:ext cx="2974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10860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34"/>
          <p:cNvSpPr txBox="1">
            <a:spLocks noGrp="1"/>
          </p:cNvSpPr>
          <p:nvPr>
            <p:ph type="body" idx="1"/>
          </p:nvPr>
        </p:nvSpPr>
        <p:spPr>
          <a:xfrm>
            <a:off x="1988000" y="2069667"/>
            <a:ext cx="8216000" cy="40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06390" rtl="0">
              <a:spcBef>
                <a:spcPts val="13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04365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5094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bril Fatface"/>
              <a:buNone/>
              <a:defRPr sz="32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bril Fatface"/>
              <a:buNone/>
              <a:defRPr sz="32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bril Fatface"/>
              <a:buNone/>
              <a:defRPr sz="32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bril Fatface"/>
              <a:buNone/>
              <a:defRPr sz="32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bril Fatface"/>
              <a:buNone/>
              <a:defRPr sz="32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bril Fatface"/>
              <a:buNone/>
              <a:defRPr sz="32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bril Fatface"/>
              <a:buNone/>
              <a:defRPr sz="32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bril Fatface"/>
              <a:buNone/>
              <a:defRPr sz="32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bril Fatface"/>
              <a:buNone/>
              <a:defRPr sz="3200">
                <a:solidFill>
                  <a:schemeClr val="l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662600"/>
            <a:ext cx="10290000" cy="44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ra Sans"/>
              <a:buChar char="●"/>
              <a:defRPr sz="160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ra Sans"/>
              <a:buChar char="○"/>
              <a:defRPr sz="160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ra Sans"/>
              <a:buChar char="■"/>
              <a:defRPr sz="160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ra Sans"/>
              <a:buChar char="●"/>
              <a:defRPr sz="160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ra Sans"/>
              <a:buChar char="○"/>
              <a:defRPr sz="160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ra Sans"/>
              <a:buChar char="■"/>
              <a:defRPr sz="160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ra Sans"/>
              <a:buChar char="●"/>
              <a:defRPr sz="160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ra Sans"/>
              <a:buChar char="○"/>
              <a:defRPr sz="160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ra Sans"/>
              <a:buChar char="■"/>
              <a:defRPr sz="160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endParaRPr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1A90BA0-32D7-D361-566F-B2CB8ED43B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88BEF-6618-408B-B183-2AA8D04663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81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58"/>
          <p:cNvSpPr txBox="1">
            <a:spLocks noGrp="1"/>
          </p:cNvSpPr>
          <p:nvPr>
            <p:ph type="title"/>
          </p:nvPr>
        </p:nvSpPr>
        <p:spPr>
          <a:xfrm>
            <a:off x="799670" y="415245"/>
            <a:ext cx="10592661" cy="76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First, what is a Gamma Ray Burst (GRB) and what is a GRB afterglow?</a:t>
            </a:r>
            <a:endParaRPr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6991B7-D8A6-49C9-C362-EFA6AB1FD5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5214" y="1720657"/>
            <a:ext cx="5735281" cy="4476000"/>
          </a:xfrm>
        </p:spPr>
        <p:txBody>
          <a:bodyPr/>
          <a:lstStyle/>
          <a:p>
            <a:pPr marL="169329" indent="0">
              <a:buNone/>
            </a:pPr>
            <a:r>
              <a:rPr lang="en-US" sz="2000" b="1" u="sng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GRBs</a:t>
            </a:r>
          </a:p>
          <a:p>
            <a:pPr lvl="1">
              <a:spcBef>
                <a:spcPts val="400"/>
              </a:spcBef>
            </a:pPr>
            <a:r>
              <a:rPr lang="en-US" sz="2000" dirty="0"/>
              <a:t>Incredibly energetic but very brief bursts of gamma-ray radiation</a:t>
            </a:r>
          </a:p>
          <a:p>
            <a:pPr lvl="1">
              <a:spcBef>
                <a:spcPts val="400"/>
              </a:spcBef>
            </a:pPr>
            <a:r>
              <a:rPr lang="en-US" sz="2000" dirty="0"/>
              <a:t>Many causes, but we focus on “long” GRBs (&gt;2 seconds)</a:t>
            </a:r>
          </a:p>
          <a:p>
            <a:pPr lvl="2"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2000" dirty="0"/>
              <a:t>Caused by core-collapse supernovae</a:t>
            </a:r>
          </a:p>
          <a:p>
            <a:pPr lvl="1">
              <a:spcBef>
                <a:spcPts val="400"/>
              </a:spcBef>
            </a:pPr>
            <a:r>
              <a:rPr lang="en-US" sz="2000" dirty="0"/>
              <a:t>Two parts: (1)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prompt emission </a:t>
            </a:r>
            <a:r>
              <a:rPr lang="en-US" sz="2000" dirty="0"/>
              <a:t>and (2)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afterglow</a:t>
            </a:r>
          </a:p>
          <a:p>
            <a:pPr marL="169329" indent="0">
              <a:buNone/>
            </a:pPr>
            <a:endParaRPr lang="en-US" sz="900" b="1" u="sng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169329" indent="0">
              <a:buNone/>
            </a:pPr>
            <a:r>
              <a:rPr lang="en-US" sz="2000" b="1" u="sng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GRB Afterglows</a:t>
            </a:r>
          </a:p>
          <a:p>
            <a:pPr lvl="1">
              <a:spcBef>
                <a:spcPts val="400"/>
              </a:spcBef>
            </a:pPr>
            <a:r>
              <a:rPr lang="en-US" sz="2000" dirty="0"/>
              <a:t>Long-lasting emission of electromagnetic radiation</a:t>
            </a:r>
          </a:p>
          <a:p>
            <a:pPr lvl="1">
              <a:spcBef>
                <a:spcPts val="400"/>
              </a:spcBef>
            </a:pPr>
            <a:r>
              <a:rPr lang="en-US" sz="2000" dirty="0"/>
              <a:t>Observed in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multiple wavelengths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92976A-4484-9D35-FAA0-003CEA6C76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152467" y="6328390"/>
            <a:ext cx="2743200" cy="366183"/>
          </a:xfrm>
        </p:spPr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F2188BEF-6618-408B-B183-2AA8D04663C2}" type="slidenum"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Fira Sans" panose="020B0503050000020004" pitchFamily="34" charset="0"/>
                <a:ea typeface="+mn-ea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1</a:t>
            </a:fld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Fira Sans" panose="020B0503050000020004" pitchFamily="34" charset="0"/>
              <a:ea typeface="+mn-ea"/>
              <a:cs typeface="Arial"/>
              <a:sym typeface="Arial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61175D0-1895-27CA-EEF6-3463BA309E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057" y="2426895"/>
            <a:ext cx="5712540" cy="321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27293D-DDDB-A79B-CBAE-6A07C7251C9C}"/>
              </a:ext>
            </a:extLst>
          </p:cNvPr>
          <p:cNvSpPr txBox="1"/>
          <p:nvPr/>
        </p:nvSpPr>
        <p:spPr>
          <a:xfrm>
            <a:off x="8070547" y="5659551"/>
            <a:ext cx="216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Fireball GRB Model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93397B-F209-89F1-A2D5-6844AA956696}"/>
              </a:ext>
            </a:extLst>
          </p:cNvPr>
          <p:cNvSpPr txBox="1"/>
          <p:nvPr/>
        </p:nvSpPr>
        <p:spPr>
          <a:xfrm>
            <a:off x="0" y="0"/>
            <a:ext cx="870712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Leave this slide unchanged for reference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1EE55C-1CE4-9BB2-3452-0A6112A5395B}"/>
              </a:ext>
            </a:extLst>
          </p:cNvPr>
          <p:cNvSpPr txBox="1"/>
          <p:nvPr/>
        </p:nvSpPr>
        <p:spPr>
          <a:xfrm>
            <a:off x="1" y="6273225"/>
            <a:ext cx="3749040" cy="584775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Put your names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" grpId="0"/>
      <p:bldP spid="3" grpId="0" uiExpand="1" build="p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>
          <a:extLst>
            <a:ext uri="{FF2B5EF4-FFF2-40B4-BE49-F238E27FC236}">
              <a16:creationId xmlns:a16="http://schemas.microsoft.com/office/drawing/2014/main" id="{CCE111BB-6746-C455-CBE5-7AC420434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58">
            <a:extLst>
              <a:ext uri="{FF2B5EF4-FFF2-40B4-BE49-F238E27FC236}">
                <a16:creationId xmlns:a16="http://schemas.microsoft.com/office/drawing/2014/main" id="{20DF4604-6E2C-71E7-2634-2309FE7AE7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99670" y="415245"/>
            <a:ext cx="10592661" cy="76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First, what is a Gamma Ray Burst (GRB) and what is a GRB afterglow?</a:t>
            </a:r>
            <a:endParaRPr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496DF8-C0CB-8667-F343-F2B6CFA0B4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5214" y="1720657"/>
            <a:ext cx="5735281" cy="4476000"/>
          </a:xfrm>
        </p:spPr>
        <p:txBody>
          <a:bodyPr/>
          <a:lstStyle/>
          <a:p>
            <a:pPr marL="169329" indent="0">
              <a:buNone/>
            </a:pPr>
            <a:r>
              <a:rPr lang="en-US" sz="2000" b="1" u="sng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GRBs</a:t>
            </a:r>
          </a:p>
          <a:p>
            <a:pPr lvl="1">
              <a:spcBef>
                <a:spcPts val="400"/>
              </a:spcBef>
            </a:pPr>
            <a:r>
              <a:rPr lang="en-US" sz="2000" dirty="0"/>
              <a:t>Incredibly energetic but very brief bursts of gamma-ray radiation</a:t>
            </a:r>
          </a:p>
          <a:p>
            <a:pPr lvl="1">
              <a:spcBef>
                <a:spcPts val="400"/>
              </a:spcBef>
            </a:pPr>
            <a:r>
              <a:rPr lang="en-US" sz="2000" dirty="0"/>
              <a:t>Many causes, but we focus on “long” GRBs (&gt;2 seconds)</a:t>
            </a:r>
          </a:p>
          <a:p>
            <a:pPr lvl="2"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2000" dirty="0"/>
              <a:t>Caused by core-collapse supernovae</a:t>
            </a:r>
          </a:p>
          <a:p>
            <a:pPr lvl="1">
              <a:spcBef>
                <a:spcPts val="400"/>
              </a:spcBef>
            </a:pPr>
            <a:r>
              <a:rPr lang="en-US" sz="2000" dirty="0"/>
              <a:t>Two parts: (1)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prompt emission </a:t>
            </a:r>
            <a:r>
              <a:rPr lang="en-US" sz="2000" dirty="0"/>
              <a:t>and (2)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afterglow</a:t>
            </a:r>
          </a:p>
          <a:p>
            <a:pPr marL="169329" indent="0">
              <a:buNone/>
            </a:pPr>
            <a:endParaRPr lang="en-US" sz="900" b="1" u="sng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169329" indent="0">
              <a:buNone/>
            </a:pPr>
            <a:r>
              <a:rPr lang="en-US" sz="2000" b="1" u="sng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GRB Afterglows</a:t>
            </a:r>
          </a:p>
          <a:p>
            <a:pPr lvl="1">
              <a:spcBef>
                <a:spcPts val="400"/>
              </a:spcBef>
            </a:pPr>
            <a:r>
              <a:rPr lang="en-US" sz="2000" dirty="0"/>
              <a:t>Long-lasting emission of electromagnetic radiation</a:t>
            </a:r>
          </a:p>
          <a:p>
            <a:pPr lvl="1">
              <a:spcBef>
                <a:spcPts val="400"/>
              </a:spcBef>
            </a:pPr>
            <a:r>
              <a:rPr lang="en-US" sz="2000" dirty="0"/>
              <a:t>Observed in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multiple wavelengths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88DA6C-47D6-F6F3-A03D-E424B05A32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152467" y="6328390"/>
            <a:ext cx="2743200" cy="366183"/>
          </a:xfrm>
        </p:spPr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F2188BEF-6618-408B-B183-2AA8D04663C2}" type="slidenum"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Fira Sans" panose="020B0503050000020004" pitchFamily="34" charset="0"/>
                <a:ea typeface="+mn-ea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2</a:t>
            </a:fld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Fira Sans" panose="020B0503050000020004" pitchFamily="34" charset="0"/>
              <a:ea typeface="+mn-ea"/>
              <a:cs typeface="Arial"/>
              <a:sym typeface="Arial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75DD142-DA6E-546A-11EE-87DE20497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057" y="2426895"/>
            <a:ext cx="5712540" cy="321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03ACF8-4DC8-C945-3EF0-6352A09B6ECE}"/>
              </a:ext>
            </a:extLst>
          </p:cNvPr>
          <p:cNvSpPr txBox="1"/>
          <p:nvPr/>
        </p:nvSpPr>
        <p:spPr>
          <a:xfrm>
            <a:off x="8070547" y="5659551"/>
            <a:ext cx="216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Fireball GRB Model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B1B4D4-ADDB-9B7A-C7A2-88F71700145B}"/>
              </a:ext>
            </a:extLst>
          </p:cNvPr>
          <p:cNvSpPr txBox="1"/>
          <p:nvPr/>
        </p:nvSpPr>
        <p:spPr>
          <a:xfrm>
            <a:off x="4177030" y="0"/>
            <a:ext cx="383794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Change this slide</a:t>
            </a:r>
          </a:p>
        </p:txBody>
      </p:sp>
    </p:spTree>
    <p:extLst>
      <p:ext uri="{BB962C8B-B14F-4D97-AF65-F5344CB8AC3E}">
        <p14:creationId xmlns:p14="http://schemas.microsoft.com/office/powerpoint/2010/main" val="413319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" grpId="0"/>
      <p:bldP spid="3" grpId="0" uiExpand="1" build="p"/>
      <p:bldP spid="5" grpId="0"/>
    </p:bldLst>
  </p:timing>
</p:sld>
</file>

<file path=ppt/theme/theme1.xml><?xml version="1.0" encoding="utf-8"?>
<a:theme xmlns:a="http://schemas.openxmlformats.org/drawingml/2006/main" name="Elegant Galaxy Background Breakthrough XL by Slidesgo">
  <a:themeElements>
    <a:clrScheme name="Simple Light">
      <a:dk1>
        <a:srgbClr val="000000"/>
      </a:dk1>
      <a:lt1>
        <a:srgbClr val="FFFFFF"/>
      </a:lt1>
      <a:dk2>
        <a:srgbClr val="682DD3"/>
      </a:dk2>
      <a:lt2>
        <a:srgbClr val="631E7B"/>
      </a:lt2>
      <a:accent1>
        <a:srgbClr val="3A15A2"/>
      </a:accent1>
      <a:accent2>
        <a:srgbClr val="000000"/>
      </a:accent2>
      <a:accent3>
        <a:srgbClr val="FFFFFF"/>
      </a:accent3>
      <a:accent4>
        <a:srgbClr val="682DD3"/>
      </a:accent4>
      <a:accent5>
        <a:srgbClr val="631E7B"/>
      </a:accent5>
      <a:accent6>
        <a:srgbClr val="3A15A2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938</TotalTime>
  <Words>165</Words>
  <Application>Microsoft Office PowerPoint</Application>
  <PresentationFormat>Widescreen</PresentationFormat>
  <Paragraphs>27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Abril Fatface</vt:lpstr>
      <vt:lpstr>Aptos</vt:lpstr>
      <vt:lpstr>Arial</vt:lpstr>
      <vt:lpstr>Calibri</vt:lpstr>
      <vt:lpstr>Fira Sans</vt:lpstr>
      <vt:lpstr>Wingdings</vt:lpstr>
      <vt:lpstr>Elegant Galaxy Background Breakthrough XL by Slidesgo</vt:lpstr>
      <vt:lpstr>First, what is a Gamma Ray Burst (GRB) and what is a GRB afterglow?</vt:lpstr>
      <vt:lpstr>First, what is a Gamma Ray Burst (GRB) and what is a GRB afterglow?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Tarr, Steven W</dc:creator>
  <cp:lastModifiedBy>Tarr, Steven W</cp:lastModifiedBy>
  <cp:revision>4</cp:revision>
  <dcterms:created xsi:type="dcterms:W3CDTF">2025-01-06T23:24:30Z</dcterms:created>
  <dcterms:modified xsi:type="dcterms:W3CDTF">2025-01-08T00:15:32Z</dcterms:modified>
</cp:coreProperties>
</file>