
<file path=[Content_Types].xml><?xml version="1.0" encoding="utf-8"?>
<Types xmlns="http://schemas.openxmlformats.org/package/2006/content-types">
  <Default Extension="gif" ContentType="image/gif"/>
  <Default Extension="jpe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472" r:id="rId3"/>
    <p:sldId id="258" r:id="rId4"/>
    <p:sldId id="479" r:id="rId5"/>
    <p:sldId id="475" r:id="rId6"/>
    <p:sldId id="476" r:id="rId7"/>
    <p:sldId id="477" r:id="rId8"/>
    <p:sldId id="478" r:id="rId9"/>
    <p:sldId id="463"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Opening Remarks" id="{581CAC34-A6A4-4050-A1E1-682BD70F4B65}">
          <p14:sldIdLst>
            <p14:sldId id="256"/>
            <p14:sldId id="472"/>
            <p14:sldId id="258"/>
            <p14:sldId id="479"/>
          </p14:sldIdLst>
        </p14:section>
        <p14:section name="Lecture" id="{1BCE1E2F-0C9F-403C-A324-668A77DD8B7C}">
          <p14:sldIdLst>
            <p14:sldId id="475"/>
            <p14:sldId id="476"/>
            <p14:sldId id="477"/>
            <p14:sldId id="478"/>
          </p14:sldIdLst>
        </p14:section>
        <p14:section name="Activity" id="{DE96D6EA-F531-49D7-9759-9D308C793DE3}">
          <p14:sldIdLst>
            <p14:sldId id="463"/>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BB"/>
    <a:srgbClr val="EE3377"/>
    <a:srgbClr val="009988"/>
    <a:srgbClr val="EE7733"/>
    <a:srgbClr val="225555"/>
    <a:srgbClr val="222255"/>
    <a:srgbClr val="FFFCFE"/>
    <a:srgbClr val="663333"/>
    <a:srgbClr val="225522"/>
    <a:srgbClr val="BBCCE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DA7556F-4A71-43EF-A9D5-9CB56EF6538F}" v="808" dt="2025-11-24T02:09:46.512"/>
    <p1510:client id="{E271E5CB-6C62-4E96-AA48-40E3BAF2FED4}" v="42" dt="2025-11-24T01:06:31.83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470" autoAdjust="0"/>
    <p:restoredTop sz="92549" autoAdjust="0"/>
  </p:normalViewPr>
  <p:slideViewPr>
    <p:cSldViewPr snapToGrid="0">
      <p:cViewPr varScale="1">
        <p:scale>
          <a:sx n="73" d="100"/>
          <a:sy n="73" d="100"/>
        </p:scale>
        <p:origin x="470" y="67"/>
      </p:cViewPr>
      <p:guideLst/>
    </p:cSldViewPr>
  </p:slideViewPr>
  <p:notesTextViewPr>
    <p:cViewPr>
      <p:scale>
        <a:sx n="3" d="2"/>
        <a:sy n="3" d="2"/>
      </p:scale>
      <p:origin x="0" y="0"/>
    </p:cViewPr>
  </p:notesTextViewPr>
  <p:sorterViewPr>
    <p:cViewPr>
      <p:scale>
        <a:sx n="100" d="100"/>
        <a:sy n="100" d="100"/>
      </p:scale>
      <p:origin x="0" y="-661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slide" Target="slides/slide1.xml"/><Relationship Id="rId16"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ven Tarr" userId="3263079472_tp_dropbox_plus" providerId="OAuth2" clId="{F0990674-5B80-4898-A6E6-CBEAC8F34864}"/>
    <pc:docChg chg="modSld">
      <pc:chgData name="Steven Tarr" userId="3263079472_tp_dropbox_plus" providerId="OAuth2" clId="{F0990674-5B80-4898-A6E6-CBEAC8F34864}" dt="2025-11-24T02:09:46.512" v="807" actId="962"/>
      <pc:docMkLst>
        <pc:docMk/>
      </pc:docMkLst>
      <pc:sldChg chg="modSp">
        <pc:chgData name="Steven Tarr" userId="3263079472_tp_dropbox_plus" providerId="OAuth2" clId="{F0990674-5B80-4898-A6E6-CBEAC8F34864}" dt="2025-11-24T02:09:17.814" v="693" actId="962"/>
        <pc:sldMkLst>
          <pc:docMk/>
          <pc:sldMk cId="3680709675" sldId="258"/>
        </pc:sldMkLst>
        <pc:graphicFrameChg chg="mod">
          <ac:chgData name="Steven Tarr" userId="3263079472_tp_dropbox_plus" providerId="OAuth2" clId="{F0990674-5B80-4898-A6E6-CBEAC8F34864}" dt="2025-11-24T02:09:17.814" v="693" actId="962"/>
          <ac:graphicFrameMkLst>
            <pc:docMk/>
            <pc:sldMk cId="3680709675" sldId="258"/>
            <ac:graphicFrameMk id="5" creationId="{4137DC03-EE63-CE95-D2C4-40205395769E}"/>
          </ac:graphicFrameMkLst>
        </pc:graphicFrameChg>
      </pc:sldChg>
      <pc:sldChg chg="modSp">
        <pc:chgData name="Steven Tarr" userId="3263079472_tp_dropbox_plus" providerId="OAuth2" clId="{F0990674-5B80-4898-A6E6-CBEAC8F34864}" dt="2025-11-24T02:03:19.259" v="1" actId="962"/>
        <pc:sldMkLst>
          <pc:docMk/>
          <pc:sldMk cId="76609128" sldId="475"/>
        </pc:sldMkLst>
        <pc:grpChg chg="mod">
          <ac:chgData name="Steven Tarr" userId="3263079472_tp_dropbox_plus" providerId="OAuth2" clId="{F0990674-5B80-4898-A6E6-CBEAC8F34864}" dt="2025-11-24T02:03:19.259" v="1" actId="962"/>
          <ac:grpSpMkLst>
            <pc:docMk/>
            <pc:sldMk cId="76609128" sldId="475"/>
            <ac:grpSpMk id="9" creationId="{80523FEE-3B6B-9994-520E-0ADDCE5ACE9D}"/>
          </ac:grpSpMkLst>
        </pc:grpChg>
        <pc:grpChg chg="mod">
          <ac:chgData name="Steven Tarr" userId="3263079472_tp_dropbox_plus" providerId="OAuth2" clId="{F0990674-5B80-4898-A6E6-CBEAC8F34864}" dt="2025-11-24T02:03:17.526" v="0" actId="962"/>
          <ac:grpSpMkLst>
            <pc:docMk/>
            <pc:sldMk cId="76609128" sldId="475"/>
            <ac:grpSpMk id="10" creationId="{0E501718-25E3-2C3B-200C-3F58B445D8D7}"/>
          </ac:grpSpMkLst>
        </pc:grpChg>
      </pc:sldChg>
      <pc:sldChg chg="modSp">
        <pc:chgData name="Steven Tarr" userId="3263079472_tp_dropbox_plus" providerId="OAuth2" clId="{F0990674-5B80-4898-A6E6-CBEAC8F34864}" dt="2025-11-24T02:06:41.562" v="395" actId="962"/>
        <pc:sldMkLst>
          <pc:docMk/>
          <pc:sldMk cId="1857216780" sldId="477"/>
        </pc:sldMkLst>
        <pc:grpChg chg="mod">
          <ac:chgData name="Steven Tarr" userId="3263079472_tp_dropbox_plus" providerId="OAuth2" clId="{F0990674-5B80-4898-A6E6-CBEAC8F34864}" dt="2025-11-24T02:06:41.562" v="395" actId="962"/>
          <ac:grpSpMkLst>
            <pc:docMk/>
            <pc:sldMk cId="1857216780" sldId="477"/>
            <ac:grpSpMk id="18" creationId="{4A6E74D7-543F-C7C3-9387-9E5C3C9B152C}"/>
          </ac:grpSpMkLst>
        </pc:grpChg>
      </pc:sldChg>
      <pc:sldChg chg="modSp">
        <pc:chgData name="Steven Tarr" userId="3263079472_tp_dropbox_plus" providerId="OAuth2" clId="{F0990674-5B80-4898-A6E6-CBEAC8F34864}" dt="2025-11-24T02:09:46.512" v="807" actId="962"/>
        <pc:sldMkLst>
          <pc:docMk/>
          <pc:sldMk cId="1822074237" sldId="479"/>
        </pc:sldMkLst>
        <pc:graphicFrameChg chg="mod">
          <ac:chgData name="Steven Tarr" userId="3263079472_tp_dropbox_plus" providerId="OAuth2" clId="{F0990674-5B80-4898-A6E6-CBEAC8F34864}" dt="2025-11-24T02:09:46.512" v="807" actId="962"/>
          <ac:graphicFrameMkLst>
            <pc:docMk/>
            <pc:sldMk cId="1822074237" sldId="479"/>
            <ac:graphicFrameMk id="6" creationId="{6F0C7995-CC9F-04FD-4F0B-D3C02875C0AA}"/>
          </ac:graphicFrameMkLst>
        </pc:graphicFrame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file:///E:\Schoolwork\GT\Coursework\Year%20VI\Spring%202025\Teaching%20PHYS%204602\Week%205%20(Tech%20to%20Teaching)\Fears.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E:\Schoolwork\GT\Coursework\Year%20VI\Spring%202025\Teaching%20PHYS%204602\Week%205%20(Tech%20to%20Teaching)\Fears.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880" b="0" i="0" u="none" strike="noStrike" kern="1200" spc="0" baseline="0">
                <a:solidFill>
                  <a:sysClr val="windowText" lastClr="000000"/>
                </a:solidFill>
                <a:latin typeface="+mn-lt"/>
                <a:ea typeface="+mn-ea"/>
                <a:cs typeface="+mn-cs"/>
              </a:defRPr>
            </a:pPr>
            <a:r>
              <a:rPr lang="en-US"/>
              <a:t>Name your top 3 fears</a:t>
            </a:r>
          </a:p>
        </c:rich>
      </c:tx>
      <c:overlay val="0"/>
      <c:spPr>
        <a:noFill/>
        <a:ln>
          <a:noFill/>
        </a:ln>
        <a:effectLst/>
      </c:spPr>
      <c:txPr>
        <a:bodyPr rot="0" spcFirstLastPara="1" vertOverflow="ellipsis" vert="horz" wrap="square" anchor="ctr" anchorCtr="1"/>
        <a:lstStyle/>
        <a:p>
          <a:pPr>
            <a:defRPr sz="2880" b="0" i="0" u="none" strike="noStrike" kern="1200" spc="0" baseline="0">
              <a:solidFill>
                <a:sysClr val="windowText" lastClr="000000"/>
              </a:solidFill>
              <a:latin typeface="+mn-lt"/>
              <a:ea typeface="+mn-ea"/>
              <a:cs typeface="+mn-cs"/>
            </a:defRPr>
          </a:pPr>
          <a:endParaRPr lang="en-US"/>
        </a:p>
      </c:txPr>
    </c:title>
    <c:autoTitleDeleted val="0"/>
    <c:plotArea>
      <c:layout/>
      <c:barChart>
        <c:barDir val="bar"/>
        <c:grouping val="clustered"/>
        <c:varyColors val="0"/>
        <c:ser>
          <c:idx val="0"/>
          <c:order val="0"/>
          <c:tx>
            <c:v>Self-identified men (n=372)</c:v>
          </c:tx>
          <c:spPr>
            <a:solidFill>
              <a:srgbClr val="0077BB"/>
            </a:solidFill>
            <a:ln>
              <a:noFill/>
            </a:ln>
            <a:effectLst/>
          </c:spPr>
          <c:invertIfNegative val="0"/>
          <c:cat>
            <c:strRef>
              <c:f>Sheet1!$H$10:$H$14</c:f>
              <c:strCache>
                <c:ptCount val="5"/>
                <c:pt idx="0">
                  <c:v>Loneliness</c:v>
                </c:pt>
                <c:pt idx="1">
                  <c:v>Heights</c:v>
                </c:pt>
                <c:pt idx="2">
                  <c:v>Financial problems</c:v>
                </c:pt>
                <c:pt idx="3">
                  <c:v>Public speaking</c:v>
                </c:pt>
                <c:pt idx="4">
                  <c:v>Death</c:v>
                </c:pt>
              </c:strCache>
            </c:strRef>
          </c:cat>
          <c:val>
            <c:numRef>
              <c:f>Sheet1!$J$10:$J$14</c:f>
              <c:numCache>
                <c:formatCode>General</c:formatCode>
                <c:ptCount val="5"/>
                <c:pt idx="0">
                  <c:v>0.11290322580645161</c:v>
                </c:pt>
                <c:pt idx="1">
                  <c:v>0.15053763440860216</c:v>
                </c:pt>
                <c:pt idx="2">
                  <c:v>0.16666666666666666</c:v>
                </c:pt>
                <c:pt idx="3">
                  <c:v>0.19354838709677419</c:v>
                </c:pt>
                <c:pt idx="4">
                  <c:v>0.17204301075268819</c:v>
                </c:pt>
              </c:numCache>
            </c:numRef>
          </c:val>
          <c:extLst>
            <c:ext xmlns:c16="http://schemas.microsoft.com/office/drawing/2014/chart" uri="{C3380CC4-5D6E-409C-BE32-E72D297353CC}">
              <c16:uniqueId val="{00000000-3FE1-4905-A0FB-3AC6951737DF}"/>
            </c:ext>
          </c:extLst>
        </c:ser>
        <c:ser>
          <c:idx val="1"/>
          <c:order val="1"/>
          <c:tx>
            <c:v>Self-identified women (n=416)</c:v>
          </c:tx>
          <c:spPr>
            <a:solidFill>
              <a:srgbClr val="EE7733"/>
            </a:solidFill>
            <a:ln>
              <a:noFill/>
            </a:ln>
            <a:effectLst/>
          </c:spPr>
          <c:invertIfNegative val="0"/>
          <c:cat>
            <c:strRef>
              <c:f>Sheet1!$H$10:$H$14</c:f>
              <c:strCache>
                <c:ptCount val="5"/>
                <c:pt idx="0">
                  <c:v>Loneliness</c:v>
                </c:pt>
                <c:pt idx="1">
                  <c:v>Heights</c:v>
                </c:pt>
                <c:pt idx="2">
                  <c:v>Financial problems</c:v>
                </c:pt>
                <c:pt idx="3">
                  <c:v>Public speaking</c:v>
                </c:pt>
                <c:pt idx="4">
                  <c:v>Death</c:v>
                </c:pt>
              </c:strCache>
            </c:strRef>
          </c:cat>
          <c:val>
            <c:numRef>
              <c:f>Sheet1!$K$10:$K$14</c:f>
              <c:numCache>
                <c:formatCode>General</c:formatCode>
                <c:ptCount val="5"/>
                <c:pt idx="0">
                  <c:v>9.8557692307692304E-2</c:v>
                </c:pt>
                <c:pt idx="1">
                  <c:v>8.4134615384615391E-2</c:v>
                </c:pt>
                <c:pt idx="2">
                  <c:v>0.13942307692307693</c:v>
                </c:pt>
                <c:pt idx="3">
                  <c:v>0.18269230769230768</c:v>
                </c:pt>
                <c:pt idx="4">
                  <c:v>0.22596153846153846</c:v>
                </c:pt>
              </c:numCache>
            </c:numRef>
          </c:val>
          <c:extLst>
            <c:ext xmlns:c16="http://schemas.microsoft.com/office/drawing/2014/chart" uri="{C3380CC4-5D6E-409C-BE32-E72D297353CC}">
              <c16:uniqueId val="{00000001-3FE1-4905-A0FB-3AC6951737DF}"/>
            </c:ext>
          </c:extLst>
        </c:ser>
        <c:dLbls>
          <c:showLegendKey val="0"/>
          <c:showVal val="0"/>
          <c:showCatName val="0"/>
          <c:showSerName val="0"/>
          <c:showPercent val="0"/>
          <c:showBubbleSize val="0"/>
        </c:dLbls>
        <c:gapWidth val="50"/>
        <c:axId val="1656705888"/>
        <c:axId val="1656688128"/>
      </c:barChart>
      <c:catAx>
        <c:axId val="165670588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400" b="0" i="0" u="none" strike="noStrike" kern="1200" baseline="0">
                <a:solidFill>
                  <a:sysClr val="windowText" lastClr="000000"/>
                </a:solidFill>
                <a:latin typeface="+mn-lt"/>
                <a:ea typeface="+mn-ea"/>
                <a:cs typeface="+mn-cs"/>
              </a:defRPr>
            </a:pPr>
            <a:endParaRPr lang="en-US"/>
          </a:p>
        </c:txPr>
        <c:crossAx val="1656688128"/>
        <c:crosses val="autoZero"/>
        <c:auto val="1"/>
        <c:lblAlgn val="ctr"/>
        <c:lblOffset val="100"/>
        <c:noMultiLvlLbl val="0"/>
      </c:catAx>
      <c:valAx>
        <c:axId val="1656688128"/>
        <c:scaling>
          <c:orientation val="minMax"/>
          <c:max val="0.25"/>
          <c:min val="0"/>
        </c:scaling>
        <c:delete val="0"/>
        <c:axPos val="b"/>
        <c:numFmt formatCode="0%" sourceLinked="0"/>
        <c:majorTickMark val="in"/>
        <c:minorTickMark val="none"/>
        <c:tickLblPos val="nextTo"/>
        <c:spPr>
          <a:noFill/>
          <a:ln w="25400">
            <a:solidFill>
              <a:schemeClr val="tx1"/>
            </a:solidFill>
          </a:ln>
          <a:effectLst/>
        </c:spPr>
        <c:txPr>
          <a:bodyPr rot="-60000000" spcFirstLastPara="1" vertOverflow="ellipsis" vert="horz" wrap="square" anchor="ctr" anchorCtr="1"/>
          <a:lstStyle/>
          <a:p>
            <a:pPr>
              <a:defRPr sz="2400" b="0" i="0" u="none" strike="noStrike" kern="1200" baseline="0">
                <a:solidFill>
                  <a:sysClr val="windowText" lastClr="000000"/>
                </a:solidFill>
                <a:latin typeface="+mn-lt"/>
                <a:ea typeface="+mn-ea"/>
                <a:cs typeface="+mn-cs"/>
              </a:defRPr>
            </a:pPr>
            <a:endParaRPr lang="en-US"/>
          </a:p>
        </c:txPr>
        <c:crossAx val="1656705888"/>
        <c:crosses val="autoZero"/>
        <c:crossBetween val="between"/>
      </c:valAx>
      <c:spPr>
        <a:noFill/>
        <a:ln w="25400">
          <a:noFill/>
        </a:ln>
        <a:effectLst/>
      </c:spPr>
    </c:plotArea>
    <c:legend>
      <c:legendPos val="b"/>
      <c:overlay val="0"/>
      <c:spPr>
        <a:noFill/>
        <a:ln>
          <a:noFill/>
        </a:ln>
        <a:effectLst/>
      </c:spPr>
      <c:txPr>
        <a:bodyPr rot="0" spcFirstLastPara="1" vertOverflow="ellipsis" vert="horz" wrap="square" anchor="ctr" anchorCtr="1"/>
        <a:lstStyle/>
        <a:p>
          <a:pPr>
            <a:defRPr sz="2400" b="0" i="0" u="none" strike="noStrike" kern="1200" baseline="0">
              <a:solidFill>
                <a:sysClr val="windowText" lastClr="000000"/>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2400">
          <a:solidFill>
            <a:sysClr val="windowText" lastClr="000000"/>
          </a:solidFill>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880" b="0" i="0" u="none" strike="noStrike" kern="1200" spc="0" baseline="0">
                <a:solidFill>
                  <a:sysClr val="windowText" lastClr="000000"/>
                </a:solidFill>
                <a:latin typeface="+mn-lt"/>
                <a:ea typeface="+mn-ea"/>
                <a:cs typeface="+mn-cs"/>
              </a:defRPr>
            </a:pPr>
            <a:r>
              <a:rPr lang="en-US"/>
              <a:t>Check all items that make you fearful or anxious</a:t>
            </a:r>
          </a:p>
        </c:rich>
      </c:tx>
      <c:overlay val="0"/>
      <c:spPr>
        <a:noFill/>
        <a:ln>
          <a:noFill/>
        </a:ln>
        <a:effectLst/>
      </c:spPr>
      <c:txPr>
        <a:bodyPr rot="0" spcFirstLastPara="1" vertOverflow="ellipsis" vert="horz" wrap="square" anchor="ctr" anchorCtr="1"/>
        <a:lstStyle/>
        <a:p>
          <a:pPr>
            <a:defRPr sz="2880" b="0" i="0" u="none" strike="noStrike" kern="1200" spc="0" baseline="0">
              <a:solidFill>
                <a:sysClr val="windowText" lastClr="000000"/>
              </a:solidFill>
              <a:latin typeface="+mn-lt"/>
              <a:ea typeface="+mn-ea"/>
              <a:cs typeface="+mn-cs"/>
            </a:defRPr>
          </a:pPr>
          <a:endParaRPr lang="en-US"/>
        </a:p>
      </c:txPr>
    </c:title>
    <c:autoTitleDeleted val="0"/>
    <c:plotArea>
      <c:layout/>
      <c:barChart>
        <c:barDir val="bar"/>
        <c:grouping val="clustered"/>
        <c:varyColors val="0"/>
        <c:ser>
          <c:idx val="1"/>
          <c:order val="0"/>
          <c:tx>
            <c:v>American adults in 1973 (n=2543)</c:v>
          </c:tx>
          <c:spPr>
            <a:solidFill>
              <a:srgbClr val="EE3377"/>
            </a:solidFill>
            <a:ln>
              <a:noFill/>
            </a:ln>
            <a:effectLst/>
          </c:spPr>
          <c:invertIfNegative val="0"/>
          <c:cat>
            <c:strRef>
              <c:f>Sheet1!$A$19:$A$23</c:f>
              <c:strCache>
                <c:ptCount val="5"/>
                <c:pt idx="0">
                  <c:v>Loneliness</c:v>
                </c:pt>
                <c:pt idx="1">
                  <c:v>Heights</c:v>
                </c:pt>
                <c:pt idx="2">
                  <c:v>Financial problems</c:v>
                </c:pt>
                <c:pt idx="3">
                  <c:v>Public speaking</c:v>
                </c:pt>
                <c:pt idx="4">
                  <c:v>Death</c:v>
                </c:pt>
              </c:strCache>
            </c:strRef>
          </c:cat>
          <c:val>
            <c:numRef>
              <c:f>Sheet1!$E$19:$E$23</c:f>
              <c:numCache>
                <c:formatCode>General</c:formatCode>
                <c:ptCount val="5"/>
                <c:pt idx="0">
                  <c:v>0.13605977192292568</c:v>
                </c:pt>
                <c:pt idx="1">
                  <c:v>0.32009437672040897</c:v>
                </c:pt>
                <c:pt idx="2">
                  <c:v>0.21981911128588283</c:v>
                </c:pt>
                <c:pt idx="3">
                  <c:v>0.40581989775855287</c:v>
                </c:pt>
                <c:pt idx="4">
                  <c:v>0.18718049547778215</c:v>
                </c:pt>
              </c:numCache>
            </c:numRef>
          </c:val>
          <c:extLst>
            <c:ext xmlns:c16="http://schemas.microsoft.com/office/drawing/2014/chart" uri="{C3380CC4-5D6E-409C-BE32-E72D297353CC}">
              <c16:uniqueId val="{00000000-A280-40B6-BC3B-2D1A8161F6D8}"/>
            </c:ext>
          </c:extLst>
        </c:ser>
        <c:ser>
          <c:idx val="0"/>
          <c:order val="1"/>
          <c:tx>
            <c:v>College students in 2010 (n=815)</c:v>
          </c:tx>
          <c:spPr>
            <a:solidFill>
              <a:srgbClr val="009988"/>
            </a:solidFill>
            <a:ln>
              <a:noFill/>
            </a:ln>
            <a:effectLst/>
          </c:spPr>
          <c:invertIfNegative val="0"/>
          <c:cat>
            <c:strRef>
              <c:f>Sheet1!$A$19:$A$23</c:f>
              <c:strCache>
                <c:ptCount val="5"/>
                <c:pt idx="0">
                  <c:v>Loneliness</c:v>
                </c:pt>
                <c:pt idx="1">
                  <c:v>Heights</c:v>
                </c:pt>
                <c:pt idx="2">
                  <c:v>Financial problems</c:v>
                </c:pt>
                <c:pt idx="3">
                  <c:v>Public speaking</c:v>
                </c:pt>
                <c:pt idx="4">
                  <c:v>Death</c:v>
                </c:pt>
              </c:strCache>
            </c:strRef>
          </c:cat>
          <c:val>
            <c:numRef>
              <c:f>Sheet1!$D$19:$D$23</c:f>
              <c:numCache>
                <c:formatCode>General</c:formatCode>
                <c:ptCount val="5"/>
                <c:pt idx="0">
                  <c:v>0.38282208588957056</c:v>
                </c:pt>
                <c:pt idx="1">
                  <c:v>0.37668711656441717</c:v>
                </c:pt>
                <c:pt idx="2">
                  <c:v>0.54846625766871171</c:v>
                </c:pt>
                <c:pt idx="3">
                  <c:v>0.61717791411042944</c:v>
                </c:pt>
                <c:pt idx="4">
                  <c:v>0.43190184049079755</c:v>
                </c:pt>
              </c:numCache>
            </c:numRef>
          </c:val>
          <c:extLst>
            <c:ext xmlns:c16="http://schemas.microsoft.com/office/drawing/2014/chart" uri="{C3380CC4-5D6E-409C-BE32-E72D297353CC}">
              <c16:uniqueId val="{00000001-A280-40B6-BC3B-2D1A8161F6D8}"/>
            </c:ext>
          </c:extLst>
        </c:ser>
        <c:dLbls>
          <c:showLegendKey val="0"/>
          <c:showVal val="0"/>
          <c:showCatName val="0"/>
          <c:showSerName val="0"/>
          <c:showPercent val="0"/>
          <c:showBubbleSize val="0"/>
        </c:dLbls>
        <c:gapWidth val="50"/>
        <c:axId val="527405727"/>
        <c:axId val="1642928096"/>
      </c:barChart>
      <c:catAx>
        <c:axId val="527405727"/>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400" b="0" i="0" u="none" strike="noStrike" kern="1200" baseline="0">
                <a:solidFill>
                  <a:sysClr val="windowText" lastClr="000000"/>
                </a:solidFill>
                <a:latin typeface="+mn-lt"/>
                <a:ea typeface="+mn-ea"/>
                <a:cs typeface="+mn-cs"/>
              </a:defRPr>
            </a:pPr>
            <a:endParaRPr lang="en-US"/>
          </a:p>
        </c:txPr>
        <c:crossAx val="1642928096"/>
        <c:crosses val="autoZero"/>
        <c:auto val="1"/>
        <c:lblAlgn val="ctr"/>
        <c:lblOffset val="100"/>
        <c:noMultiLvlLbl val="0"/>
      </c:catAx>
      <c:valAx>
        <c:axId val="1642928096"/>
        <c:scaling>
          <c:orientation val="minMax"/>
          <c:max val="0.65000000000000013"/>
          <c:min val="0"/>
        </c:scaling>
        <c:delete val="0"/>
        <c:axPos val="b"/>
        <c:numFmt formatCode="0%" sourceLinked="0"/>
        <c:majorTickMark val="in"/>
        <c:minorTickMark val="none"/>
        <c:tickLblPos val="nextTo"/>
        <c:spPr>
          <a:noFill/>
          <a:ln w="25400">
            <a:solidFill>
              <a:schemeClr val="tx1"/>
            </a:solidFill>
          </a:ln>
          <a:effectLst/>
        </c:spPr>
        <c:txPr>
          <a:bodyPr rot="-60000000" spcFirstLastPara="1" vertOverflow="ellipsis" vert="horz" wrap="square" anchor="ctr" anchorCtr="1"/>
          <a:lstStyle/>
          <a:p>
            <a:pPr>
              <a:defRPr sz="2400" b="0" i="0" u="none" strike="noStrike" kern="1200" baseline="0">
                <a:solidFill>
                  <a:sysClr val="windowText" lastClr="000000"/>
                </a:solidFill>
                <a:latin typeface="+mn-lt"/>
                <a:ea typeface="+mn-ea"/>
                <a:cs typeface="+mn-cs"/>
              </a:defRPr>
            </a:pPr>
            <a:endParaRPr lang="en-US"/>
          </a:p>
        </c:txPr>
        <c:crossAx val="527405727"/>
        <c:crosses val="autoZero"/>
        <c:crossBetween val="between"/>
        <c:majorUnit val="0.30000000000000004"/>
      </c:valAx>
      <c:spPr>
        <a:noFill/>
        <a:ln>
          <a:noFill/>
        </a:ln>
        <a:effectLst/>
      </c:spPr>
    </c:plotArea>
    <c:legend>
      <c:legendPos val="b"/>
      <c:overlay val="0"/>
      <c:spPr>
        <a:noFill/>
        <a:ln>
          <a:noFill/>
        </a:ln>
        <a:effectLst/>
      </c:spPr>
      <c:txPr>
        <a:bodyPr rot="0" spcFirstLastPara="1" vertOverflow="ellipsis" vert="horz" wrap="square" anchor="ctr" anchorCtr="1"/>
        <a:lstStyle/>
        <a:p>
          <a:pPr>
            <a:defRPr sz="2400" b="0" i="0" u="none" strike="noStrike" kern="1200" baseline="0">
              <a:solidFill>
                <a:sysClr val="windowText" lastClr="000000"/>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2400">
          <a:solidFill>
            <a:sysClr val="windowText" lastClr="000000"/>
          </a:solidFill>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1AD41BC-47C0-4640-8835-06AA7A64E4AF}" type="datetimeFigureOut">
              <a:rPr lang="en-US" smtClean="0"/>
              <a:t>11/23/2025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014C48F-34EB-4B1E-9BF4-3E794FC996CB}" type="slidenum">
              <a:rPr lang="en-US" smtClean="0"/>
              <a:t>‹#›</a:t>
            </a:fld>
            <a:endParaRPr lang="en-US"/>
          </a:p>
        </p:txBody>
      </p:sp>
    </p:spTree>
    <p:extLst>
      <p:ext uri="{BB962C8B-B14F-4D97-AF65-F5344CB8AC3E}">
        <p14:creationId xmlns:p14="http://schemas.microsoft.com/office/powerpoint/2010/main" val="2171020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Clearly, we have all seen many skilled and unskilled presenters. But knowing and doing are very different. We need to discuss good presentation habits, many or even all of which will be familiar. We need to wholeheartedly engage with these ideas so that we can start to internalize them.</a:t>
            </a:r>
          </a:p>
        </p:txBody>
      </p:sp>
      <p:sp>
        <p:nvSpPr>
          <p:cNvPr id="4" name="Slide Number Placeholder 3"/>
          <p:cNvSpPr>
            <a:spLocks noGrp="1"/>
          </p:cNvSpPr>
          <p:nvPr>
            <p:ph type="sldNum" sz="quarter" idx="5"/>
          </p:nvPr>
        </p:nvSpPr>
        <p:spPr/>
        <p:txBody>
          <a:bodyPr/>
          <a:lstStyle/>
          <a:p>
            <a:fld id="{8014C48F-34EB-4B1E-9BF4-3E794FC996CB}" type="slidenum">
              <a:rPr lang="en-US" smtClean="0"/>
              <a:t>2</a:t>
            </a:fld>
            <a:endParaRPr lang="en-US"/>
          </a:p>
        </p:txBody>
      </p:sp>
    </p:spTree>
    <p:extLst>
      <p:ext uri="{BB962C8B-B14F-4D97-AF65-F5344CB8AC3E}">
        <p14:creationId xmlns:p14="http://schemas.microsoft.com/office/powerpoint/2010/main" val="4412529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Everyone in this room is going to practice public speaking in front of the whole room today. This activity is likely very uncomfortable for many of us here. If you get anxious before and during public speaking, know that you are not alone here. We are going to make this space a safe and supportive environment. We are going to celebrate each other for having the courage to face our fears, regardless of the outcome. My hope is that by being strong and practicing today, you all will be even a little bit more comfortable when you give your full presentation later in the semester and even more comfortable for any talks you give after this course ends.</a:t>
            </a:r>
          </a:p>
        </p:txBody>
      </p:sp>
      <p:sp>
        <p:nvSpPr>
          <p:cNvPr id="4" name="Slide Number Placeholder 3"/>
          <p:cNvSpPr>
            <a:spLocks noGrp="1"/>
          </p:cNvSpPr>
          <p:nvPr>
            <p:ph type="sldNum" sz="quarter" idx="5"/>
          </p:nvPr>
        </p:nvSpPr>
        <p:spPr/>
        <p:txBody>
          <a:bodyPr/>
          <a:lstStyle/>
          <a:p>
            <a:fld id="{8014C48F-34EB-4B1E-9BF4-3E794FC996CB}" type="slidenum">
              <a:rPr lang="en-US" smtClean="0"/>
              <a:t>3</a:t>
            </a:fld>
            <a:endParaRPr lang="en-US"/>
          </a:p>
        </p:txBody>
      </p:sp>
    </p:spTree>
    <p:extLst>
      <p:ext uri="{BB962C8B-B14F-4D97-AF65-F5344CB8AC3E}">
        <p14:creationId xmlns:p14="http://schemas.microsoft.com/office/powerpoint/2010/main" val="5393762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E9A2A1-0BEB-B6B8-AF01-7933A6BFFB6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5B66FB1-B7C8-DC0F-B537-AA1FBD20E6D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EB9BB20-6DA1-86E1-4028-57F563079D68}"/>
              </a:ext>
            </a:extLst>
          </p:cNvPr>
          <p:cNvSpPr>
            <a:spLocks noGrp="1"/>
          </p:cNvSpPr>
          <p:nvPr>
            <p:ph type="body" idx="1"/>
          </p:nvPr>
        </p:nvSpPr>
        <p:spPr/>
        <p:txBody>
          <a:bodyPr/>
          <a:lstStyle/>
          <a:p>
            <a:r>
              <a:rPr lang="en-US" dirty="0"/>
              <a:t>Everyone in this room is going to practice public speaking in front of the whole room today. This activity is likely very uncomfortable for many of us here. If you get anxious before and during public speaking, know that you are not alone here. We are going to make this space a safe and supportive environment. We are going to celebrate each other for having the courage to face our fears, regardless of the outcome. My hope is that by being strong and practicing today, you all will be even a little bit more comfortable when you give your full presentation later in the semester and even more comfortable for any talks you give after this course ends.</a:t>
            </a:r>
          </a:p>
        </p:txBody>
      </p:sp>
      <p:sp>
        <p:nvSpPr>
          <p:cNvPr id="4" name="Slide Number Placeholder 3">
            <a:extLst>
              <a:ext uri="{FF2B5EF4-FFF2-40B4-BE49-F238E27FC236}">
                <a16:creationId xmlns:a16="http://schemas.microsoft.com/office/drawing/2014/main" id="{D3E7627B-9333-F253-5DAF-F2A61E335102}"/>
              </a:ext>
            </a:extLst>
          </p:cNvPr>
          <p:cNvSpPr>
            <a:spLocks noGrp="1"/>
          </p:cNvSpPr>
          <p:nvPr>
            <p:ph type="sldNum" sz="quarter" idx="5"/>
          </p:nvPr>
        </p:nvSpPr>
        <p:spPr/>
        <p:txBody>
          <a:bodyPr/>
          <a:lstStyle/>
          <a:p>
            <a:fld id="{8014C48F-34EB-4B1E-9BF4-3E794FC996CB}" type="slidenum">
              <a:rPr lang="en-US" smtClean="0"/>
              <a:t>4</a:t>
            </a:fld>
            <a:endParaRPr lang="en-US"/>
          </a:p>
        </p:txBody>
      </p:sp>
    </p:spTree>
    <p:extLst>
      <p:ext uri="{BB962C8B-B14F-4D97-AF65-F5344CB8AC3E}">
        <p14:creationId xmlns:p14="http://schemas.microsoft.com/office/powerpoint/2010/main" val="43378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Filler is more than “</a:t>
            </a:r>
            <a:r>
              <a:rPr lang="en-US" dirty="0" err="1"/>
              <a:t>um”s</a:t>
            </a:r>
            <a:r>
              <a:rPr lang="en-US" dirty="0"/>
              <a:t>, “</a:t>
            </a:r>
            <a:r>
              <a:rPr lang="en-US" dirty="0" err="1"/>
              <a:t>ah”s</a:t>
            </a:r>
            <a:r>
              <a:rPr lang="en-US" dirty="0"/>
              <a:t>, and “</a:t>
            </a:r>
            <a:r>
              <a:rPr lang="en-US" dirty="0" err="1"/>
              <a:t>y’know”s</a:t>
            </a:r>
            <a:r>
              <a:rPr lang="en-US" dirty="0"/>
              <a:t>.</a:t>
            </a:r>
            <a:br>
              <a:rPr lang="en-US" dirty="0"/>
            </a:br>
            <a:r>
              <a:rPr lang="en-US" dirty="0"/>
              <a:t>For example, “I’m going to quickly tell you about…”</a:t>
            </a:r>
          </a:p>
        </p:txBody>
      </p:sp>
      <p:sp>
        <p:nvSpPr>
          <p:cNvPr id="4" name="Slide Number Placeholder 3"/>
          <p:cNvSpPr>
            <a:spLocks noGrp="1"/>
          </p:cNvSpPr>
          <p:nvPr>
            <p:ph type="sldNum" sz="quarter" idx="5"/>
          </p:nvPr>
        </p:nvSpPr>
        <p:spPr/>
        <p:txBody>
          <a:bodyPr/>
          <a:lstStyle/>
          <a:p>
            <a:fld id="{8014C48F-34EB-4B1E-9BF4-3E794FC996CB}" type="slidenum">
              <a:rPr lang="en-US" smtClean="0"/>
              <a:t>7</a:t>
            </a:fld>
            <a:endParaRPr lang="en-US"/>
          </a:p>
        </p:txBody>
      </p:sp>
    </p:spTree>
    <p:extLst>
      <p:ext uri="{BB962C8B-B14F-4D97-AF65-F5344CB8AC3E}">
        <p14:creationId xmlns:p14="http://schemas.microsoft.com/office/powerpoint/2010/main" val="26001982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359C57-D77C-7AF5-3095-BB1C648457D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DE61900-DB7B-1D05-5FE6-FBFF0B50F54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E2B28F3-197B-C092-79D8-7D206B688596}"/>
              </a:ext>
            </a:extLst>
          </p:cNvPr>
          <p:cNvSpPr>
            <a:spLocks noGrp="1"/>
          </p:cNvSpPr>
          <p:nvPr>
            <p:ph type="dt" sz="half" idx="10"/>
          </p:nvPr>
        </p:nvSpPr>
        <p:spPr/>
        <p:txBody>
          <a:bodyPr/>
          <a:lstStyle/>
          <a:p>
            <a:fld id="{7ED93999-D49A-4EE8-8674-277DC4D6A619}" type="datetimeFigureOut">
              <a:rPr lang="en-US" smtClean="0"/>
              <a:t>11/23/2025</a:t>
            </a:fld>
            <a:endParaRPr lang="en-US"/>
          </a:p>
        </p:txBody>
      </p:sp>
      <p:sp>
        <p:nvSpPr>
          <p:cNvPr id="5" name="Footer Placeholder 4">
            <a:extLst>
              <a:ext uri="{FF2B5EF4-FFF2-40B4-BE49-F238E27FC236}">
                <a16:creationId xmlns:a16="http://schemas.microsoft.com/office/drawing/2014/main" id="{6AC03C40-5E48-03F4-C5B0-918AE86610E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6BCA8D8-8C20-75C2-F6CC-DA06AD8DB1B3}"/>
              </a:ext>
            </a:extLst>
          </p:cNvPr>
          <p:cNvSpPr>
            <a:spLocks noGrp="1"/>
          </p:cNvSpPr>
          <p:nvPr>
            <p:ph type="sldNum" sz="quarter" idx="12"/>
          </p:nvPr>
        </p:nvSpPr>
        <p:spPr/>
        <p:txBody>
          <a:bodyPr/>
          <a:lstStyle/>
          <a:p>
            <a:fld id="{EECA792E-9DA6-4CF4-81B8-C9AB6B2F18E2}" type="slidenum">
              <a:rPr lang="en-US" smtClean="0"/>
              <a:t>‹#›</a:t>
            </a:fld>
            <a:endParaRPr lang="en-US"/>
          </a:p>
        </p:txBody>
      </p:sp>
    </p:spTree>
    <p:extLst>
      <p:ext uri="{BB962C8B-B14F-4D97-AF65-F5344CB8AC3E}">
        <p14:creationId xmlns:p14="http://schemas.microsoft.com/office/powerpoint/2010/main" val="8273181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34DE0B-6E0B-E463-D0F7-C78D930AD9B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D7C4E3E-BF63-849C-3510-BBF2181FC12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3ECD68D-32E1-76BB-E8AF-E08587A1D43F}"/>
              </a:ext>
            </a:extLst>
          </p:cNvPr>
          <p:cNvSpPr>
            <a:spLocks noGrp="1"/>
          </p:cNvSpPr>
          <p:nvPr>
            <p:ph type="dt" sz="half" idx="10"/>
          </p:nvPr>
        </p:nvSpPr>
        <p:spPr/>
        <p:txBody>
          <a:bodyPr/>
          <a:lstStyle/>
          <a:p>
            <a:fld id="{7ED93999-D49A-4EE8-8674-277DC4D6A619}" type="datetimeFigureOut">
              <a:rPr lang="en-US" smtClean="0"/>
              <a:t>11/23/2025</a:t>
            </a:fld>
            <a:endParaRPr lang="en-US"/>
          </a:p>
        </p:txBody>
      </p:sp>
      <p:sp>
        <p:nvSpPr>
          <p:cNvPr id="5" name="Footer Placeholder 4">
            <a:extLst>
              <a:ext uri="{FF2B5EF4-FFF2-40B4-BE49-F238E27FC236}">
                <a16:creationId xmlns:a16="http://schemas.microsoft.com/office/drawing/2014/main" id="{ECD70D06-DB9A-DBDC-1A2D-15DCCFA64EF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E9A612B-A0AE-727E-DA97-927F3B2CD959}"/>
              </a:ext>
            </a:extLst>
          </p:cNvPr>
          <p:cNvSpPr>
            <a:spLocks noGrp="1"/>
          </p:cNvSpPr>
          <p:nvPr>
            <p:ph type="sldNum" sz="quarter" idx="12"/>
          </p:nvPr>
        </p:nvSpPr>
        <p:spPr/>
        <p:txBody>
          <a:bodyPr/>
          <a:lstStyle/>
          <a:p>
            <a:fld id="{EECA792E-9DA6-4CF4-81B8-C9AB6B2F18E2}" type="slidenum">
              <a:rPr lang="en-US" smtClean="0"/>
              <a:t>‹#›</a:t>
            </a:fld>
            <a:endParaRPr lang="en-US"/>
          </a:p>
        </p:txBody>
      </p:sp>
    </p:spTree>
    <p:extLst>
      <p:ext uri="{BB962C8B-B14F-4D97-AF65-F5344CB8AC3E}">
        <p14:creationId xmlns:p14="http://schemas.microsoft.com/office/powerpoint/2010/main" val="10787376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E9C50B-9A94-8934-F34A-2654CDF0512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CC86CF2-5BFE-C91F-DDDC-D089AC9BCD0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3F8A084-5D40-180E-F2FF-54ABCAC968A3}"/>
              </a:ext>
            </a:extLst>
          </p:cNvPr>
          <p:cNvSpPr>
            <a:spLocks noGrp="1"/>
          </p:cNvSpPr>
          <p:nvPr>
            <p:ph type="dt" sz="half" idx="10"/>
          </p:nvPr>
        </p:nvSpPr>
        <p:spPr/>
        <p:txBody>
          <a:bodyPr/>
          <a:lstStyle/>
          <a:p>
            <a:fld id="{7ED93999-D49A-4EE8-8674-277DC4D6A619}" type="datetimeFigureOut">
              <a:rPr lang="en-US" smtClean="0"/>
              <a:t>11/23/2025</a:t>
            </a:fld>
            <a:endParaRPr lang="en-US"/>
          </a:p>
        </p:txBody>
      </p:sp>
      <p:sp>
        <p:nvSpPr>
          <p:cNvPr id="5" name="Footer Placeholder 4">
            <a:extLst>
              <a:ext uri="{FF2B5EF4-FFF2-40B4-BE49-F238E27FC236}">
                <a16:creationId xmlns:a16="http://schemas.microsoft.com/office/drawing/2014/main" id="{D1CC05FE-F2EF-710E-E0F4-91B2F36795F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C39DFE2-DEB6-049B-1A9A-F7F83197334C}"/>
              </a:ext>
            </a:extLst>
          </p:cNvPr>
          <p:cNvSpPr>
            <a:spLocks noGrp="1"/>
          </p:cNvSpPr>
          <p:nvPr>
            <p:ph type="sldNum" sz="quarter" idx="12"/>
          </p:nvPr>
        </p:nvSpPr>
        <p:spPr/>
        <p:txBody>
          <a:bodyPr/>
          <a:lstStyle/>
          <a:p>
            <a:fld id="{EECA792E-9DA6-4CF4-81B8-C9AB6B2F18E2}" type="slidenum">
              <a:rPr lang="en-US" smtClean="0"/>
              <a:t>‹#›</a:t>
            </a:fld>
            <a:endParaRPr lang="en-US"/>
          </a:p>
        </p:txBody>
      </p:sp>
    </p:spTree>
    <p:extLst>
      <p:ext uri="{BB962C8B-B14F-4D97-AF65-F5344CB8AC3E}">
        <p14:creationId xmlns:p14="http://schemas.microsoft.com/office/powerpoint/2010/main" val="31820010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0CD1BA-0DF8-4C0D-B832-4019AA8A462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3DB08F1-4FD6-1D0C-9DAC-0576BCF7EF7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637A3D8-F1C6-3083-26CB-76FED7AF7265}"/>
              </a:ext>
            </a:extLst>
          </p:cNvPr>
          <p:cNvSpPr>
            <a:spLocks noGrp="1"/>
          </p:cNvSpPr>
          <p:nvPr>
            <p:ph type="dt" sz="half" idx="10"/>
          </p:nvPr>
        </p:nvSpPr>
        <p:spPr/>
        <p:txBody>
          <a:bodyPr/>
          <a:lstStyle/>
          <a:p>
            <a:fld id="{7ED93999-D49A-4EE8-8674-277DC4D6A619}" type="datetimeFigureOut">
              <a:rPr lang="en-US" smtClean="0"/>
              <a:t>11/23/2025</a:t>
            </a:fld>
            <a:endParaRPr lang="en-US"/>
          </a:p>
        </p:txBody>
      </p:sp>
      <p:sp>
        <p:nvSpPr>
          <p:cNvPr id="5" name="Footer Placeholder 4">
            <a:extLst>
              <a:ext uri="{FF2B5EF4-FFF2-40B4-BE49-F238E27FC236}">
                <a16:creationId xmlns:a16="http://schemas.microsoft.com/office/drawing/2014/main" id="{0B7AE98D-BBDA-B6BA-5F42-6BF40F827DB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4F011E-D040-8804-1D2F-741A84F8D616}"/>
              </a:ext>
            </a:extLst>
          </p:cNvPr>
          <p:cNvSpPr>
            <a:spLocks noGrp="1"/>
          </p:cNvSpPr>
          <p:nvPr>
            <p:ph type="sldNum" sz="quarter" idx="12"/>
          </p:nvPr>
        </p:nvSpPr>
        <p:spPr/>
        <p:txBody>
          <a:bodyPr/>
          <a:lstStyle/>
          <a:p>
            <a:fld id="{EECA792E-9DA6-4CF4-81B8-C9AB6B2F18E2}" type="slidenum">
              <a:rPr lang="en-US" smtClean="0"/>
              <a:t>‹#›</a:t>
            </a:fld>
            <a:endParaRPr lang="en-US"/>
          </a:p>
        </p:txBody>
      </p:sp>
    </p:spTree>
    <p:extLst>
      <p:ext uri="{BB962C8B-B14F-4D97-AF65-F5344CB8AC3E}">
        <p14:creationId xmlns:p14="http://schemas.microsoft.com/office/powerpoint/2010/main" val="41034604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F847A-458A-BC51-CFE5-9814FC6DD69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A5A1845-2665-1F63-2FCB-45B988B6846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5B3AFF6-E051-F44A-DD9B-24AF66C3E16B}"/>
              </a:ext>
            </a:extLst>
          </p:cNvPr>
          <p:cNvSpPr>
            <a:spLocks noGrp="1"/>
          </p:cNvSpPr>
          <p:nvPr>
            <p:ph type="dt" sz="half" idx="10"/>
          </p:nvPr>
        </p:nvSpPr>
        <p:spPr/>
        <p:txBody>
          <a:bodyPr/>
          <a:lstStyle/>
          <a:p>
            <a:fld id="{7ED93999-D49A-4EE8-8674-277DC4D6A619}" type="datetimeFigureOut">
              <a:rPr lang="en-US" smtClean="0"/>
              <a:t>11/23/2025</a:t>
            </a:fld>
            <a:endParaRPr lang="en-US"/>
          </a:p>
        </p:txBody>
      </p:sp>
      <p:sp>
        <p:nvSpPr>
          <p:cNvPr id="5" name="Footer Placeholder 4">
            <a:extLst>
              <a:ext uri="{FF2B5EF4-FFF2-40B4-BE49-F238E27FC236}">
                <a16:creationId xmlns:a16="http://schemas.microsoft.com/office/drawing/2014/main" id="{4387F062-B794-6D17-EF1D-87CF815F85A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921859D-4C08-4D91-976E-F548E3C86AA2}"/>
              </a:ext>
            </a:extLst>
          </p:cNvPr>
          <p:cNvSpPr>
            <a:spLocks noGrp="1"/>
          </p:cNvSpPr>
          <p:nvPr>
            <p:ph type="sldNum" sz="quarter" idx="12"/>
          </p:nvPr>
        </p:nvSpPr>
        <p:spPr/>
        <p:txBody>
          <a:bodyPr/>
          <a:lstStyle/>
          <a:p>
            <a:fld id="{EECA792E-9DA6-4CF4-81B8-C9AB6B2F18E2}" type="slidenum">
              <a:rPr lang="en-US" smtClean="0"/>
              <a:t>‹#›</a:t>
            </a:fld>
            <a:endParaRPr lang="en-US"/>
          </a:p>
        </p:txBody>
      </p:sp>
    </p:spTree>
    <p:extLst>
      <p:ext uri="{BB962C8B-B14F-4D97-AF65-F5344CB8AC3E}">
        <p14:creationId xmlns:p14="http://schemas.microsoft.com/office/powerpoint/2010/main" val="31762724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22F83D-2C75-B6A3-477F-5F084C0F559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8349BC2-489D-5641-4254-B377BC00EE8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F33CD47-CE31-B536-4FE4-1879BEC938B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40E74CD-0DD3-C1B8-C750-FF4220D30803}"/>
              </a:ext>
            </a:extLst>
          </p:cNvPr>
          <p:cNvSpPr>
            <a:spLocks noGrp="1"/>
          </p:cNvSpPr>
          <p:nvPr>
            <p:ph type="dt" sz="half" idx="10"/>
          </p:nvPr>
        </p:nvSpPr>
        <p:spPr/>
        <p:txBody>
          <a:bodyPr/>
          <a:lstStyle/>
          <a:p>
            <a:fld id="{7ED93999-D49A-4EE8-8674-277DC4D6A619}" type="datetimeFigureOut">
              <a:rPr lang="en-US" smtClean="0"/>
              <a:t>11/23/2025</a:t>
            </a:fld>
            <a:endParaRPr lang="en-US"/>
          </a:p>
        </p:txBody>
      </p:sp>
      <p:sp>
        <p:nvSpPr>
          <p:cNvPr id="6" name="Footer Placeholder 5">
            <a:extLst>
              <a:ext uri="{FF2B5EF4-FFF2-40B4-BE49-F238E27FC236}">
                <a16:creationId xmlns:a16="http://schemas.microsoft.com/office/drawing/2014/main" id="{A32E35D1-3E69-5916-2BCA-6C6DA8DF0B6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848049-A810-5A71-5B07-D4B8D5D2A468}"/>
              </a:ext>
            </a:extLst>
          </p:cNvPr>
          <p:cNvSpPr>
            <a:spLocks noGrp="1"/>
          </p:cNvSpPr>
          <p:nvPr>
            <p:ph type="sldNum" sz="quarter" idx="12"/>
          </p:nvPr>
        </p:nvSpPr>
        <p:spPr/>
        <p:txBody>
          <a:bodyPr/>
          <a:lstStyle/>
          <a:p>
            <a:fld id="{EECA792E-9DA6-4CF4-81B8-C9AB6B2F18E2}" type="slidenum">
              <a:rPr lang="en-US" smtClean="0"/>
              <a:t>‹#›</a:t>
            </a:fld>
            <a:endParaRPr lang="en-US"/>
          </a:p>
        </p:txBody>
      </p:sp>
    </p:spTree>
    <p:extLst>
      <p:ext uri="{BB962C8B-B14F-4D97-AF65-F5344CB8AC3E}">
        <p14:creationId xmlns:p14="http://schemas.microsoft.com/office/powerpoint/2010/main" val="1294649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B27630-EC7F-92DE-0CB4-8A4D2C06913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5BBC377-3279-105C-462C-202FAC9A90A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50AD4E9-801C-7DB7-B11F-19C96F4B184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440FFF7-F9BB-35BD-4BD8-09BFF27D86F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A155F36-B098-7137-43FB-36C7FA2A9F3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A639FDB-10A5-1331-3857-CBD20F1FBCB7}"/>
              </a:ext>
            </a:extLst>
          </p:cNvPr>
          <p:cNvSpPr>
            <a:spLocks noGrp="1"/>
          </p:cNvSpPr>
          <p:nvPr>
            <p:ph type="dt" sz="half" idx="10"/>
          </p:nvPr>
        </p:nvSpPr>
        <p:spPr/>
        <p:txBody>
          <a:bodyPr/>
          <a:lstStyle/>
          <a:p>
            <a:fld id="{7ED93999-D49A-4EE8-8674-277DC4D6A619}" type="datetimeFigureOut">
              <a:rPr lang="en-US" smtClean="0"/>
              <a:t>11/23/2025</a:t>
            </a:fld>
            <a:endParaRPr lang="en-US"/>
          </a:p>
        </p:txBody>
      </p:sp>
      <p:sp>
        <p:nvSpPr>
          <p:cNvPr id="8" name="Footer Placeholder 7">
            <a:extLst>
              <a:ext uri="{FF2B5EF4-FFF2-40B4-BE49-F238E27FC236}">
                <a16:creationId xmlns:a16="http://schemas.microsoft.com/office/drawing/2014/main" id="{5A4552E1-6581-45EC-3CA4-7040D4E3238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B1144EE-7644-3C13-8A95-7D62A48658D3}"/>
              </a:ext>
            </a:extLst>
          </p:cNvPr>
          <p:cNvSpPr>
            <a:spLocks noGrp="1"/>
          </p:cNvSpPr>
          <p:nvPr>
            <p:ph type="sldNum" sz="quarter" idx="12"/>
          </p:nvPr>
        </p:nvSpPr>
        <p:spPr/>
        <p:txBody>
          <a:bodyPr/>
          <a:lstStyle/>
          <a:p>
            <a:fld id="{EECA792E-9DA6-4CF4-81B8-C9AB6B2F18E2}" type="slidenum">
              <a:rPr lang="en-US" smtClean="0"/>
              <a:t>‹#›</a:t>
            </a:fld>
            <a:endParaRPr lang="en-US"/>
          </a:p>
        </p:txBody>
      </p:sp>
    </p:spTree>
    <p:extLst>
      <p:ext uri="{BB962C8B-B14F-4D97-AF65-F5344CB8AC3E}">
        <p14:creationId xmlns:p14="http://schemas.microsoft.com/office/powerpoint/2010/main" val="26008510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487265-29F7-D0BB-3018-E2DC9608A06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A896522-124C-E93A-9ACD-1CF479FF654F}"/>
              </a:ext>
            </a:extLst>
          </p:cNvPr>
          <p:cNvSpPr>
            <a:spLocks noGrp="1"/>
          </p:cNvSpPr>
          <p:nvPr>
            <p:ph type="dt" sz="half" idx="10"/>
          </p:nvPr>
        </p:nvSpPr>
        <p:spPr/>
        <p:txBody>
          <a:bodyPr/>
          <a:lstStyle/>
          <a:p>
            <a:fld id="{7ED93999-D49A-4EE8-8674-277DC4D6A619}" type="datetimeFigureOut">
              <a:rPr lang="en-US" smtClean="0"/>
              <a:t>11/23/2025</a:t>
            </a:fld>
            <a:endParaRPr lang="en-US"/>
          </a:p>
        </p:txBody>
      </p:sp>
      <p:sp>
        <p:nvSpPr>
          <p:cNvPr id="4" name="Footer Placeholder 3">
            <a:extLst>
              <a:ext uri="{FF2B5EF4-FFF2-40B4-BE49-F238E27FC236}">
                <a16:creationId xmlns:a16="http://schemas.microsoft.com/office/drawing/2014/main" id="{3A286544-01C7-FBC3-11C4-47A4D1ADDEA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D377F50-8915-8568-B9CD-14AB8B1A5DD0}"/>
              </a:ext>
            </a:extLst>
          </p:cNvPr>
          <p:cNvSpPr>
            <a:spLocks noGrp="1"/>
          </p:cNvSpPr>
          <p:nvPr>
            <p:ph type="sldNum" sz="quarter" idx="12"/>
          </p:nvPr>
        </p:nvSpPr>
        <p:spPr/>
        <p:txBody>
          <a:bodyPr/>
          <a:lstStyle/>
          <a:p>
            <a:fld id="{EECA792E-9DA6-4CF4-81B8-C9AB6B2F18E2}" type="slidenum">
              <a:rPr lang="en-US" smtClean="0"/>
              <a:t>‹#›</a:t>
            </a:fld>
            <a:endParaRPr lang="en-US"/>
          </a:p>
        </p:txBody>
      </p:sp>
    </p:spTree>
    <p:extLst>
      <p:ext uri="{BB962C8B-B14F-4D97-AF65-F5344CB8AC3E}">
        <p14:creationId xmlns:p14="http://schemas.microsoft.com/office/powerpoint/2010/main" val="33043252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A488E0F-73DF-81E4-BF96-D73F2A3E5DC0}"/>
              </a:ext>
            </a:extLst>
          </p:cNvPr>
          <p:cNvSpPr>
            <a:spLocks noGrp="1"/>
          </p:cNvSpPr>
          <p:nvPr>
            <p:ph type="dt" sz="half" idx="10"/>
          </p:nvPr>
        </p:nvSpPr>
        <p:spPr/>
        <p:txBody>
          <a:bodyPr/>
          <a:lstStyle/>
          <a:p>
            <a:fld id="{7ED93999-D49A-4EE8-8674-277DC4D6A619}" type="datetimeFigureOut">
              <a:rPr lang="en-US" smtClean="0"/>
              <a:t>11/23/2025</a:t>
            </a:fld>
            <a:endParaRPr lang="en-US"/>
          </a:p>
        </p:txBody>
      </p:sp>
      <p:sp>
        <p:nvSpPr>
          <p:cNvPr id="3" name="Footer Placeholder 2">
            <a:extLst>
              <a:ext uri="{FF2B5EF4-FFF2-40B4-BE49-F238E27FC236}">
                <a16:creationId xmlns:a16="http://schemas.microsoft.com/office/drawing/2014/main" id="{3FDA6143-9AEA-1988-FE82-0F27BB1A976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5CEFD9E-B1A3-8DE9-FB3E-BE8E2F2F3E5F}"/>
              </a:ext>
            </a:extLst>
          </p:cNvPr>
          <p:cNvSpPr>
            <a:spLocks noGrp="1"/>
          </p:cNvSpPr>
          <p:nvPr>
            <p:ph type="sldNum" sz="quarter" idx="12"/>
          </p:nvPr>
        </p:nvSpPr>
        <p:spPr/>
        <p:txBody>
          <a:bodyPr/>
          <a:lstStyle/>
          <a:p>
            <a:fld id="{EECA792E-9DA6-4CF4-81B8-C9AB6B2F18E2}" type="slidenum">
              <a:rPr lang="en-US" smtClean="0"/>
              <a:t>‹#›</a:t>
            </a:fld>
            <a:endParaRPr lang="en-US"/>
          </a:p>
        </p:txBody>
      </p:sp>
    </p:spTree>
    <p:extLst>
      <p:ext uri="{BB962C8B-B14F-4D97-AF65-F5344CB8AC3E}">
        <p14:creationId xmlns:p14="http://schemas.microsoft.com/office/powerpoint/2010/main" val="21478724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0B9DD5-F714-CDC4-7489-2D67F52A5A4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3B144BE-A457-4441-38FF-08B529FE5A2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42B453C-3373-FDFF-3A7A-74275F994E9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E5B1E58-AB05-5113-6199-A87CB16824CC}"/>
              </a:ext>
            </a:extLst>
          </p:cNvPr>
          <p:cNvSpPr>
            <a:spLocks noGrp="1"/>
          </p:cNvSpPr>
          <p:nvPr>
            <p:ph type="dt" sz="half" idx="10"/>
          </p:nvPr>
        </p:nvSpPr>
        <p:spPr/>
        <p:txBody>
          <a:bodyPr/>
          <a:lstStyle/>
          <a:p>
            <a:fld id="{7ED93999-D49A-4EE8-8674-277DC4D6A619}" type="datetimeFigureOut">
              <a:rPr lang="en-US" smtClean="0"/>
              <a:t>11/23/2025</a:t>
            </a:fld>
            <a:endParaRPr lang="en-US"/>
          </a:p>
        </p:txBody>
      </p:sp>
      <p:sp>
        <p:nvSpPr>
          <p:cNvPr id="6" name="Footer Placeholder 5">
            <a:extLst>
              <a:ext uri="{FF2B5EF4-FFF2-40B4-BE49-F238E27FC236}">
                <a16:creationId xmlns:a16="http://schemas.microsoft.com/office/drawing/2014/main" id="{EDD0F6A7-1D00-589A-F0AB-B6B8A063D53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6AE460D-0775-7625-DF1C-45D8DD389979}"/>
              </a:ext>
            </a:extLst>
          </p:cNvPr>
          <p:cNvSpPr>
            <a:spLocks noGrp="1"/>
          </p:cNvSpPr>
          <p:nvPr>
            <p:ph type="sldNum" sz="quarter" idx="12"/>
          </p:nvPr>
        </p:nvSpPr>
        <p:spPr/>
        <p:txBody>
          <a:bodyPr/>
          <a:lstStyle/>
          <a:p>
            <a:fld id="{EECA792E-9DA6-4CF4-81B8-C9AB6B2F18E2}" type="slidenum">
              <a:rPr lang="en-US" smtClean="0"/>
              <a:t>‹#›</a:t>
            </a:fld>
            <a:endParaRPr lang="en-US"/>
          </a:p>
        </p:txBody>
      </p:sp>
    </p:spTree>
    <p:extLst>
      <p:ext uri="{BB962C8B-B14F-4D97-AF65-F5344CB8AC3E}">
        <p14:creationId xmlns:p14="http://schemas.microsoft.com/office/powerpoint/2010/main" val="1458595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443D7F-E098-2C54-3382-2B3DB24B1F0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B4ACD0B-75F9-3711-BCB9-500C0627AF1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61463C8-B638-F6AD-7441-7ED5AE49A7A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740A94C-4E47-58E0-6068-BDDC9798F282}"/>
              </a:ext>
            </a:extLst>
          </p:cNvPr>
          <p:cNvSpPr>
            <a:spLocks noGrp="1"/>
          </p:cNvSpPr>
          <p:nvPr>
            <p:ph type="dt" sz="half" idx="10"/>
          </p:nvPr>
        </p:nvSpPr>
        <p:spPr/>
        <p:txBody>
          <a:bodyPr/>
          <a:lstStyle/>
          <a:p>
            <a:fld id="{7ED93999-D49A-4EE8-8674-277DC4D6A619}" type="datetimeFigureOut">
              <a:rPr lang="en-US" smtClean="0"/>
              <a:t>11/23/2025</a:t>
            </a:fld>
            <a:endParaRPr lang="en-US"/>
          </a:p>
        </p:txBody>
      </p:sp>
      <p:sp>
        <p:nvSpPr>
          <p:cNvPr id="6" name="Footer Placeholder 5">
            <a:extLst>
              <a:ext uri="{FF2B5EF4-FFF2-40B4-BE49-F238E27FC236}">
                <a16:creationId xmlns:a16="http://schemas.microsoft.com/office/drawing/2014/main" id="{2593C372-E084-78CA-F306-4C0E3907052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576E9CA-78F6-2B2E-D17F-79A37A01F5DB}"/>
              </a:ext>
            </a:extLst>
          </p:cNvPr>
          <p:cNvSpPr>
            <a:spLocks noGrp="1"/>
          </p:cNvSpPr>
          <p:nvPr>
            <p:ph type="sldNum" sz="quarter" idx="12"/>
          </p:nvPr>
        </p:nvSpPr>
        <p:spPr/>
        <p:txBody>
          <a:bodyPr/>
          <a:lstStyle/>
          <a:p>
            <a:fld id="{EECA792E-9DA6-4CF4-81B8-C9AB6B2F18E2}" type="slidenum">
              <a:rPr lang="en-US" smtClean="0"/>
              <a:t>‹#›</a:t>
            </a:fld>
            <a:endParaRPr lang="en-US"/>
          </a:p>
        </p:txBody>
      </p:sp>
    </p:spTree>
    <p:extLst>
      <p:ext uri="{BB962C8B-B14F-4D97-AF65-F5344CB8AC3E}">
        <p14:creationId xmlns:p14="http://schemas.microsoft.com/office/powerpoint/2010/main" val="41297478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72BB67C-B5A9-0E79-F20A-14F8693A62D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BDF0F1F-A572-17F5-91FE-67EB5F55DC4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FCA391E-DA03-3E49-1349-F204A738CC8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ED93999-D49A-4EE8-8674-277DC4D6A619}" type="datetimeFigureOut">
              <a:rPr lang="en-US" smtClean="0"/>
              <a:t>11/23/2025</a:t>
            </a:fld>
            <a:endParaRPr lang="en-US"/>
          </a:p>
        </p:txBody>
      </p:sp>
      <p:sp>
        <p:nvSpPr>
          <p:cNvPr id="5" name="Footer Placeholder 4">
            <a:extLst>
              <a:ext uri="{FF2B5EF4-FFF2-40B4-BE49-F238E27FC236}">
                <a16:creationId xmlns:a16="http://schemas.microsoft.com/office/drawing/2014/main" id="{80C2E4E2-7E48-84DA-706D-44517897A70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C89018A1-C764-ABE8-DF72-02A30CFDC83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ECA792E-9DA6-4CF4-81B8-C9AB6B2F18E2}" type="slidenum">
              <a:rPr lang="en-US" smtClean="0"/>
              <a:t>‹#›</a:t>
            </a:fld>
            <a:endParaRPr lang="en-US"/>
          </a:p>
        </p:txBody>
      </p:sp>
    </p:spTree>
    <p:extLst>
      <p:ext uri="{BB962C8B-B14F-4D97-AF65-F5344CB8AC3E}">
        <p14:creationId xmlns:p14="http://schemas.microsoft.com/office/powerpoint/2010/main" val="13933247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hyperlink" Target="https://www.acrossculturesweb.com/unit1/prca.html"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1.mp4"/><Relationship Id="rId1" Type="http://schemas.openxmlformats.org/officeDocument/2006/relationships/video" Target="NULL" TargetMode="Externa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984926-BABA-86DC-1200-7B6C03517ADF}"/>
              </a:ext>
            </a:extLst>
          </p:cNvPr>
          <p:cNvSpPr>
            <a:spLocks noGrp="1"/>
          </p:cNvSpPr>
          <p:nvPr>
            <p:ph type="ctrTitle"/>
          </p:nvPr>
        </p:nvSpPr>
        <p:spPr>
          <a:xfrm>
            <a:off x="1066800" y="803989"/>
            <a:ext cx="10058400" cy="2387600"/>
          </a:xfrm>
        </p:spPr>
        <p:txBody>
          <a:bodyPr>
            <a:noAutofit/>
          </a:bodyPr>
          <a:lstStyle/>
          <a:p>
            <a:r>
              <a:rPr lang="en-US" sz="6600" dirty="0"/>
              <a:t>Effective Delivery during Science Presentations</a:t>
            </a:r>
          </a:p>
        </p:txBody>
      </p:sp>
      <p:sp>
        <p:nvSpPr>
          <p:cNvPr id="3" name="Subtitle 2">
            <a:extLst>
              <a:ext uri="{FF2B5EF4-FFF2-40B4-BE49-F238E27FC236}">
                <a16:creationId xmlns:a16="http://schemas.microsoft.com/office/drawing/2014/main" id="{9398CB8B-C24E-1E6B-36EA-50924D253717}"/>
              </a:ext>
            </a:extLst>
          </p:cNvPr>
          <p:cNvSpPr>
            <a:spLocks noGrp="1"/>
          </p:cNvSpPr>
          <p:nvPr>
            <p:ph type="subTitle" idx="1"/>
          </p:nvPr>
        </p:nvSpPr>
        <p:spPr>
          <a:xfrm>
            <a:off x="2134016" y="3394189"/>
            <a:ext cx="7923968" cy="1655762"/>
          </a:xfrm>
        </p:spPr>
        <p:txBody>
          <a:bodyPr>
            <a:noAutofit/>
          </a:bodyPr>
          <a:lstStyle/>
          <a:p>
            <a:r>
              <a:rPr lang="en-US" sz="3200" dirty="0"/>
              <a:t>Storytelling in science, verbal and nonverbal communication, managing anxiety, staying conversational under pressure</a:t>
            </a:r>
          </a:p>
        </p:txBody>
      </p:sp>
      <p:sp>
        <p:nvSpPr>
          <p:cNvPr id="5" name="TextBox 4">
            <a:extLst>
              <a:ext uri="{FF2B5EF4-FFF2-40B4-BE49-F238E27FC236}">
                <a16:creationId xmlns:a16="http://schemas.microsoft.com/office/drawing/2014/main" id="{B03775DB-B32A-25E9-3D07-A8950703F632}"/>
              </a:ext>
            </a:extLst>
          </p:cNvPr>
          <p:cNvSpPr txBox="1"/>
          <p:nvPr/>
        </p:nvSpPr>
        <p:spPr>
          <a:xfrm>
            <a:off x="-1" y="5657671"/>
            <a:ext cx="6989379" cy="1200329"/>
          </a:xfrm>
          <a:prstGeom prst="rect">
            <a:avLst/>
          </a:prstGeom>
          <a:noFill/>
        </p:spPr>
        <p:txBody>
          <a:bodyPr wrap="square">
            <a:spAutoFit/>
          </a:bodyPr>
          <a:lstStyle/>
          <a:p>
            <a:r>
              <a:rPr lang="en-US" sz="2400" dirty="0"/>
              <a:t>PHYS 4605, Scientific Communication, Spring 2026</a:t>
            </a:r>
          </a:p>
          <a:p>
            <a:r>
              <a:rPr lang="en-US" sz="2400" dirty="0"/>
              <a:t>Session 5: Delivery (February 13, 2026)</a:t>
            </a:r>
          </a:p>
          <a:p>
            <a:r>
              <a:rPr lang="en-US" sz="2400" dirty="0"/>
              <a:t>Steven W. Tarr, Ph.D. candidate</a:t>
            </a:r>
          </a:p>
        </p:txBody>
      </p:sp>
    </p:spTree>
    <p:extLst>
      <p:ext uri="{BB962C8B-B14F-4D97-AF65-F5344CB8AC3E}">
        <p14:creationId xmlns:p14="http://schemas.microsoft.com/office/powerpoint/2010/main" val="33078213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4CE900D-7163-E8B2-0545-993A02B84F1A}"/>
              </a:ext>
            </a:extLst>
          </p:cNvPr>
          <p:cNvSpPr>
            <a:spLocks noGrp="1"/>
          </p:cNvSpPr>
          <p:nvPr>
            <p:ph type="title"/>
          </p:nvPr>
        </p:nvSpPr>
        <p:spPr>
          <a:xfrm>
            <a:off x="0" y="0"/>
            <a:ext cx="12192000" cy="1325880"/>
          </a:xfrm>
        </p:spPr>
        <p:txBody>
          <a:bodyPr>
            <a:noAutofit/>
          </a:bodyPr>
          <a:lstStyle/>
          <a:p>
            <a:r>
              <a:rPr lang="en-US" dirty="0"/>
              <a:t>Describe the best and worst lectures</a:t>
            </a:r>
            <a:br>
              <a:rPr lang="en-US" dirty="0"/>
            </a:br>
            <a:r>
              <a:rPr lang="en-US" dirty="0"/>
              <a:t>that you have attended. Be specific!</a:t>
            </a:r>
          </a:p>
        </p:txBody>
      </p:sp>
      <p:sp>
        <p:nvSpPr>
          <p:cNvPr id="5" name="Content Placeholder 4">
            <a:extLst>
              <a:ext uri="{FF2B5EF4-FFF2-40B4-BE49-F238E27FC236}">
                <a16:creationId xmlns:a16="http://schemas.microsoft.com/office/drawing/2014/main" id="{62B3727D-1FDD-BC76-C7EE-27E31ED12BFF}"/>
              </a:ext>
            </a:extLst>
          </p:cNvPr>
          <p:cNvSpPr>
            <a:spLocks noGrp="1"/>
          </p:cNvSpPr>
          <p:nvPr>
            <p:ph sz="half" idx="1"/>
          </p:nvPr>
        </p:nvSpPr>
        <p:spPr>
          <a:xfrm>
            <a:off x="207366" y="1418896"/>
            <a:ext cx="5724144" cy="5146915"/>
          </a:xfrm>
          <a:ln>
            <a:solidFill>
              <a:schemeClr val="tx1"/>
            </a:solidFill>
          </a:ln>
        </p:spPr>
        <p:txBody>
          <a:bodyPr/>
          <a:lstStyle/>
          <a:p>
            <a:pPr marL="0" indent="0" algn="ctr">
              <a:buNone/>
            </a:pPr>
            <a:r>
              <a:rPr lang="en-US" sz="2600" b="1" dirty="0"/>
              <a:t>What made their lecturing the best?</a:t>
            </a:r>
          </a:p>
          <a:p>
            <a:r>
              <a:rPr lang="en-US" sz="2200" dirty="0">
                <a:solidFill>
                  <a:srgbClr val="225555"/>
                </a:solidFill>
              </a:rPr>
              <a:t>Your answers here</a:t>
            </a:r>
          </a:p>
        </p:txBody>
      </p:sp>
      <p:sp>
        <p:nvSpPr>
          <p:cNvPr id="6" name="Content Placeholder 5">
            <a:extLst>
              <a:ext uri="{FF2B5EF4-FFF2-40B4-BE49-F238E27FC236}">
                <a16:creationId xmlns:a16="http://schemas.microsoft.com/office/drawing/2014/main" id="{994376C8-896E-4E6D-57E5-22479AAA2AD8}"/>
              </a:ext>
            </a:extLst>
          </p:cNvPr>
          <p:cNvSpPr>
            <a:spLocks noGrp="1"/>
          </p:cNvSpPr>
          <p:nvPr>
            <p:ph sz="half" idx="2"/>
          </p:nvPr>
        </p:nvSpPr>
        <p:spPr>
          <a:xfrm>
            <a:off x="6260490" y="1418896"/>
            <a:ext cx="5724144" cy="5146915"/>
          </a:xfrm>
          <a:ln>
            <a:solidFill>
              <a:schemeClr val="tx1"/>
            </a:solidFill>
          </a:ln>
        </p:spPr>
        <p:txBody>
          <a:bodyPr>
            <a:normAutofit/>
          </a:bodyPr>
          <a:lstStyle/>
          <a:p>
            <a:pPr marL="0" indent="0" algn="ctr">
              <a:buNone/>
            </a:pPr>
            <a:r>
              <a:rPr lang="en-US" sz="2600" b="1" dirty="0"/>
              <a:t>What made their lecturing the worst?</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srgbClr val="225555"/>
                </a:solidFill>
                <a:effectLst/>
                <a:uLnTx/>
                <a:uFillTx/>
                <a:latin typeface="Aptos" panose="02110004020202020204"/>
                <a:ea typeface="+mn-ea"/>
                <a:cs typeface="+mn-cs"/>
              </a:rPr>
              <a:t>Your answers here</a:t>
            </a:r>
          </a:p>
        </p:txBody>
      </p:sp>
    </p:spTree>
    <p:extLst>
      <p:ext uri="{BB962C8B-B14F-4D97-AF65-F5344CB8AC3E}">
        <p14:creationId xmlns:p14="http://schemas.microsoft.com/office/powerpoint/2010/main" val="11968710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797DD4-5C96-8DA6-BCAE-A707ED902CE4}"/>
              </a:ext>
            </a:extLst>
          </p:cNvPr>
          <p:cNvSpPr>
            <a:spLocks noGrp="1"/>
          </p:cNvSpPr>
          <p:nvPr>
            <p:ph type="title"/>
          </p:nvPr>
        </p:nvSpPr>
        <p:spPr>
          <a:xfrm>
            <a:off x="0" y="0"/>
            <a:ext cx="6540170" cy="1325880"/>
          </a:xfrm>
        </p:spPr>
        <p:txBody>
          <a:bodyPr>
            <a:normAutofit/>
          </a:bodyPr>
          <a:lstStyle/>
          <a:p>
            <a:r>
              <a:rPr lang="en-US" dirty="0"/>
              <a:t>Week 5 Learning Goals</a:t>
            </a:r>
            <a:br>
              <a:rPr lang="en-US" dirty="0"/>
            </a:br>
            <a:r>
              <a:rPr lang="en-US" sz="2600" i="1" dirty="0"/>
              <a:t>By the end of this lesson, you will be able to…</a:t>
            </a:r>
          </a:p>
        </p:txBody>
      </p:sp>
      <p:sp>
        <p:nvSpPr>
          <p:cNvPr id="3" name="Content Placeholder 2">
            <a:extLst>
              <a:ext uri="{FF2B5EF4-FFF2-40B4-BE49-F238E27FC236}">
                <a16:creationId xmlns:a16="http://schemas.microsoft.com/office/drawing/2014/main" id="{82FAD3F4-32D9-189C-EADF-C603A8C38C1E}"/>
              </a:ext>
            </a:extLst>
          </p:cNvPr>
          <p:cNvSpPr>
            <a:spLocks noGrp="1"/>
          </p:cNvSpPr>
          <p:nvPr>
            <p:ph idx="1"/>
          </p:nvPr>
        </p:nvSpPr>
        <p:spPr>
          <a:xfrm>
            <a:off x="256032" y="1488244"/>
            <a:ext cx="6601968" cy="4415649"/>
          </a:xfrm>
        </p:spPr>
        <p:txBody>
          <a:bodyPr>
            <a:normAutofit/>
          </a:bodyPr>
          <a:lstStyle/>
          <a:p>
            <a:r>
              <a:rPr lang="en-US" b="1" dirty="0"/>
              <a:t>Identify</a:t>
            </a:r>
            <a:r>
              <a:rPr lang="en-US" dirty="0"/>
              <a:t> the behaviors</a:t>
            </a:r>
            <a:br>
              <a:rPr lang="en-US" dirty="0"/>
            </a:br>
            <a:r>
              <a:rPr lang="en-US" dirty="0"/>
              <a:t>of a successful speaker.</a:t>
            </a:r>
          </a:p>
          <a:p>
            <a:pPr marL="0" indent="0">
              <a:buNone/>
            </a:pPr>
            <a:endParaRPr lang="en-US" dirty="0"/>
          </a:p>
          <a:p>
            <a:r>
              <a:rPr lang="en-US" b="1" dirty="0"/>
              <a:t>Respond</a:t>
            </a:r>
            <a:r>
              <a:rPr lang="en-US" dirty="0"/>
              <a:t> to typical</a:t>
            </a:r>
            <a:br>
              <a:rPr lang="en-US" dirty="0"/>
            </a:br>
            <a:r>
              <a:rPr lang="en-US" dirty="0"/>
              <a:t>public speaking pressures with</a:t>
            </a:r>
            <a:br>
              <a:rPr lang="en-US" dirty="0"/>
            </a:br>
            <a:r>
              <a:rPr lang="en-US" dirty="0"/>
              <a:t>conversational language and tone.</a:t>
            </a:r>
            <a:br>
              <a:rPr lang="en-US" dirty="0"/>
            </a:br>
            <a:endParaRPr lang="en-US" dirty="0"/>
          </a:p>
          <a:p>
            <a:r>
              <a:rPr lang="en-US" b="1" dirty="0"/>
              <a:t>Recall</a:t>
            </a:r>
            <a:r>
              <a:rPr lang="en-US" dirty="0"/>
              <a:t> the feeling of</a:t>
            </a:r>
            <a:br>
              <a:rPr lang="en-US" dirty="0"/>
            </a:br>
            <a:r>
              <a:rPr lang="en-US" dirty="0"/>
              <a:t>one minute under pressure.</a:t>
            </a:r>
          </a:p>
        </p:txBody>
      </p:sp>
      <p:sp>
        <p:nvSpPr>
          <p:cNvPr id="8" name="TextBox 7">
            <a:extLst>
              <a:ext uri="{FF2B5EF4-FFF2-40B4-BE49-F238E27FC236}">
                <a16:creationId xmlns:a16="http://schemas.microsoft.com/office/drawing/2014/main" id="{0BBF0F19-BCFB-2A3B-8A1D-C24A8E3847FA}"/>
              </a:ext>
            </a:extLst>
          </p:cNvPr>
          <p:cNvSpPr txBox="1"/>
          <p:nvPr/>
        </p:nvSpPr>
        <p:spPr>
          <a:xfrm>
            <a:off x="6704434" y="5689069"/>
            <a:ext cx="4792112" cy="954107"/>
          </a:xfrm>
          <a:prstGeom prst="rect">
            <a:avLst/>
          </a:prstGeom>
          <a:noFill/>
        </p:spPr>
        <p:txBody>
          <a:bodyPr wrap="square">
            <a:spAutoFit/>
          </a:bodyPr>
          <a:lstStyle/>
          <a:p>
            <a:pPr algn="ctr"/>
            <a:r>
              <a:rPr lang="en-US" sz="2800" dirty="0"/>
              <a:t>Public speaking ranks highly among common fears.</a:t>
            </a:r>
          </a:p>
        </p:txBody>
      </p:sp>
      <p:graphicFrame>
        <p:nvGraphicFramePr>
          <p:cNvPr id="5" name="Chart 4" descr="A bar plot comparing the top fears identified by self-identified women and self-identified men.">
            <a:extLst>
              <a:ext uri="{FF2B5EF4-FFF2-40B4-BE49-F238E27FC236}">
                <a16:creationId xmlns:a16="http://schemas.microsoft.com/office/drawing/2014/main" id="{4137DC03-EE63-CE95-D2C4-40205395769E}"/>
              </a:ext>
            </a:extLst>
          </p:cNvPr>
          <p:cNvGraphicFramePr>
            <a:graphicFrameLocks/>
          </p:cNvGraphicFramePr>
          <p:nvPr>
            <p:extLst>
              <p:ext uri="{D42A27DB-BD31-4B8C-83A1-F6EECF244321}">
                <p14:modId xmlns:p14="http://schemas.microsoft.com/office/powerpoint/2010/main" val="3201224469"/>
              </p:ext>
            </p:extLst>
          </p:nvPr>
        </p:nvGraphicFramePr>
        <p:xfrm>
          <a:off x="6180880" y="1410198"/>
          <a:ext cx="5868366" cy="4200826"/>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a:extLst>
              <a:ext uri="{FF2B5EF4-FFF2-40B4-BE49-F238E27FC236}">
                <a16:creationId xmlns:a16="http://schemas.microsoft.com/office/drawing/2014/main" id="{10B0C71C-CBD3-5C9F-0327-38174329B964}"/>
              </a:ext>
            </a:extLst>
          </p:cNvPr>
          <p:cNvSpPr txBox="1"/>
          <p:nvPr/>
        </p:nvSpPr>
        <p:spPr>
          <a:xfrm>
            <a:off x="9100490" y="147699"/>
            <a:ext cx="2833688" cy="923330"/>
          </a:xfrm>
          <a:prstGeom prst="rect">
            <a:avLst/>
          </a:prstGeom>
          <a:noFill/>
        </p:spPr>
        <p:txBody>
          <a:bodyPr wrap="square" rtlCol="0">
            <a:spAutoFit/>
          </a:bodyPr>
          <a:lstStyle/>
          <a:p>
            <a:pPr algn="r"/>
            <a:r>
              <a:rPr lang="en-US" dirty="0"/>
              <a:t>Adapted from</a:t>
            </a:r>
          </a:p>
          <a:p>
            <a:pPr algn="r"/>
            <a:r>
              <a:rPr lang="en-US" dirty="0"/>
              <a:t>Dwyer, K., &amp; Davidson, M.,</a:t>
            </a:r>
          </a:p>
          <a:p>
            <a:pPr algn="r"/>
            <a:r>
              <a:rPr lang="en-US" i="1" dirty="0"/>
              <a:t>Commun. Res. Rep. </a:t>
            </a:r>
            <a:r>
              <a:rPr lang="en-US" dirty="0"/>
              <a:t>(2012)</a:t>
            </a:r>
          </a:p>
        </p:txBody>
      </p:sp>
    </p:spTree>
    <p:extLst>
      <p:ext uri="{BB962C8B-B14F-4D97-AF65-F5344CB8AC3E}">
        <p14:creationId xmlns:p14="http://schemas.microsoft.com/office/powerpoint/2010/main" val="3680709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Graphic spid="5" grpId="0">
        <p:bldAsOne/>
      </p:bldGraphic>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F3059A-F28C-A2B5-2CFB-949BB01827D5}"/>
            </a:ext>
          </a:extLst>
        </p:cNvPr>
        <p:cNvGrpSpPr/>
        <p:nvPr/>
      </p:nvGrpSpPr>
      <p:grpSpPr>
        <a:xfrm>
          <a:off x="0" y="0"/>
          <a:ext cx="0" cy="0"/>
          <a:chOff x="0" y="0"/>
          <a:chExt cx="0" cy="0"/>
        </a:xfrm>
      </p:grpSpPr>
      <p:graphicFrame>
        <p:nvGraphicFramePr>
          <p:cNvPr id="6" name="Chart 5" descr="A bar plot comparing the top fears identified by college students in 2010 and American adults in 1973.">
            <a:extLst>
              <a:ext uri="{FF2B5EF4-FFF2-40B4-BE49-F238E27FC236}">
                <a16:creationId xmlns:a16="http://schemas.microsoft.com/office/drawing/2014/main" id="{6F0C7995-CC9F-04FD-4F0B-D3C02875C0AA}"/>
              </a:ext>
            </a:extLst>
          </p:cNvPr>
          <p:cNvGraphicFramePr>
            <a:graphicFrameLocks/>
          </p:cNvGraphicFramePr>
          <p:nvPr>
            <p:extLst>
              <p:ext uri="{D42A27DB-BD31-4B8C-83A1-F6EECF244321}">
                <p14:modId xmlns:p14="http://schemas.microsoft.com/office/powerpoint/2010/main" val="216713188"/>
              </p:ext>
            </p:extLst>
          </p:nvPr>
        </p:nvGraphicFramePr>
        <p:xfrm>
          <a:off x="6180880" y="964616"/>
          <a:ext cx="5870448" cy="4645152"/>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84CC2721-6A50-F819-5951-8DA261A36413}"/>
              </a:ext>
            </a:extLst>
          </p:cNvPr>
          <p:cNvSpPr>
            <a:spLocks noGrp="1"/>
          </p:cNvSpPr>
          <p:nvPr>
            <p:ph type="title"/>
          </p:nvPr>
        </p:nvSpPr>
        <p:spPr>
          <a:xfrm>
            <a:off x="0" y="0"/>
            <a:ext cx="6540170" cy="1325880"/>
          </a:xfrm>
        </p:spPr>
        <p:txBody>
          <a:bodyPr>
            <a:normAutofit/>
          </a:bodyPr>
          <a:lstStyle/>
          <a:p>
            <a:r>
              <a:rPr lang="en-US" dirty="0"/>
              <a:t>Week 5 Learning Goals</a:t>
            </a:r>
            <a:br>
              <a:rPr lang="en-US" dirty="0"/>
            </a:br>
            <a:r>
              <a:rPr lang="en-US" sz="2600" i="1" dirty="0"/>
              <a:t>By the end of this lesson, you will be able to…</a:t>
            </a:r>
          </a:p>
        </p:txBody>
      </p:sp>
      <p:sp>
        <p:nvSpPr>
          <p:cNvPr id="3" name="Content Placeholder 2">
            <a:extLst>
              <a:ext uri="{FF2B5EF4-FFF2-40B4-BE49-F238E27FC236}">
                <a16:creationId xmlns:a16="http://schemas.microsoft.com/office/drawing/2014/main" id="{7576A240-103C-29C0-DC79-7B2B6D9E226F}"/>
              </a:ext>
            </a:extLst>
          </p:cNvPr>
          <p:cNvSpPr>
            <a:spLocks noGrp="1"/>
          </p:cNvSpPr>
          <p:nvPr>
            <p:ph idx="1"/>
          </p:nvPr>
        </p:nvSpPr>
        <p:spPr>
          <a:xfrm>
            <a:off x="256032" y="1488244"/>
            <a:ext cx="6601968" cy="4415649"/>
          </a:xfrm>
        </p:spPr>
        <p:txBody>
          <a:bodyPr>
            <a:normAutofit/>
          </a:bodyPr>
          <a:lstStyle/>
          <a:p>
            <a:r>
              <a:rPr lang="en-US" b="1" dirty="0"/>
              <a:t>Identify</a:t>
            </a:r>
            <a:r>
              <a:rPr lang="en-US" dirty="0"/>
              <a:t> the behaviors</a:t>
            </a:r>
            <a:br>
              <a:rPr lang="en-US" dirty="0"/>
            </a:br>
            <a:r>
              <a:rPr lang="en-US" dirty="0"/>
              <a:t>of a successful speaker.</a:t>
            </a:r>
          </a:p>
          <a:p>
            <a:pPr marL="0" indent="0">
              <a:buNone/>
            </a:pPr>
            <a:endParaRPr lang="en-US" dirty="0"/>
          </a:p>
          <a:p>
            <a:r>
              <a:rPr lang="en-US" b="1" dirty="0"/>
              <a:t>Respond</a:t>
            </a:r>
            <a:r>
              <a:rPr lang="en-US" dirty="0"/>
              <a:t> to typical</a:t>
            </a:r>
            <a:br>
              <a:rPr lang="en-US" dirty="0"/>
            </a:br>
            <a:r>
              <a:rPr lang="en-US" dirty="0"/>
              <a:t>public speaking pressures with</a:t>
            </a:r>
            <a:br>
              <a:rPr lang="en-US" dirty="0"/>
            </a:br>
            <a:r>
              <a:rPr lang="en-US" dirty="0"/>
              <a:t>conversational language and tone.</a:t>
            </a:r>
            <a:br>
              <a:rPr lang="en-US" dirty="0"/>
            </a:br>
            <a:endParaRPr lang="en-US" dirty="0"/>
          </a:p>
          <a:p>
            <a:r>
              <a:rPr lang="en-US" b="1" dirty="0"/>
              <a:t>Recall</a:t>
            </a:r>
            <a:r>
              <a:rPr lang="en-US" dirty="0"/>
              <a:t> the feeling of</a:t>
            </a:r>
            <a:br>
              <a:rPr lang="en-US" dirty="0"/>
            </a:br>
            <a:r>
              <a:rPr lang="en-US" dirty="0"/>
              <a:t>one minute under pressure.</a:t>
            </a:r>
          </a:p>
        </p:txBody>
      </p:sp>
      <p:sp>
        <p:nvSpPr>
          <p:cNvPr id="8" name="TextBox 7">
            <a:extLst>
              <a:ext uri="{FF2B5EF4-FFF2-40B4-BE49-F238E27FC236}">
                <a16:creationId xmlns:a16="http://schemas.microsoft.com/office/drawing/2014/main" id="{2F2BE0DC-0C49-F48B-6CC8-6F1B6F94250E}"/>
              </a:ext>
            </a:extLst>
          </p:cNvPr>
          <p:cNvSpPr txBox="1"/>
          <p:nvPr/>
        </p:nvSpPr>
        <p:spPr>
          <a:xfrm>
            <a:off x="6704434" y="5689069"/>
            <a:ext cx="4792112" cy="954107"/>
          </a:xfrm>
          <a:prstGeom prst="rect">
            <a:avLst/>
          </a:prstGeom>
          <a:noFill/>
        </p:spPr>
        <p:txBody>
          <a:bodyPr wrap="square">
            <a:spAutoFit/>
          </a:bodyPr>
          <a:lstStyle/>
          <a:p>
            <a:pPr algn="ctr"/>
            <a:r>
              <a:rPr lang="en-US" sz="2800" dirty="0"/>
              <a:t>Public speaking ranks highly among common fears.</a:t>
            </a:r>
          </a:p>
        </p:txBody>
      </p:sp>
      <p:sp>
        <p:nvSpPr>
          <p:cNvPr id="7" name="TextBox 6">
            <a:extLst>
              <a:ext uri="{FF2B5EF4-FFF2-40B4-BE49-F238E27FC236}">
                <a16:creationId xmlns:a16="http://schemas.microsoft.com/office/drawing/2014/main" id="{A7EEAC71-BAA1-5ED3-798F-6F63742CE312}"/>
              </a:ext>
            </a:extLst>
          </p:cNvPr>
          <p:cNvSpPr txBox="1"/>
          <p:nvPr/>
        </p:nvSpPr>
        <p:spPr>
          <a:xfrm>
            <a:off x="9100490" y="147699"/>
            <a:ext cx="2833688" cy="923330"/>
          </a:xfrm>
          <a:prstGeom prst="rect">
            <a:avLst/>
          </a:prstGeom>
          <a:noFill/>
        </p:spPr>
        <p:txBody>
          <a:bodyPr wrap="square" rtlCol="0">
            <a:spAutoFit/>
          </a:bodyPr>
          <a:lstStyle/>
          <a:p>
            <a:pPr algn="r"/>
            <a:r>
              <a:rPr lang="en-US" dirty="0"/>
              <a:t>Adapted from</a:t>
            </a:r>
          </a:p>
          <a:p>
            <a:pPr algn="r"/>
            <a:r>
              <a:rPr lang="en-US" dirty="0"/>
              <a:t>Dwyer, K., &amp; Davidson, M.,</a:t>
            </a:r>
          </a:p>
          <a:p>
            <a:pPr algn="r"/>
            <a:r>
              <a:rPr lang="en-US" i="1" dirty="0"/>
              <a:t>Commun. Res. Rep. </a:t>
            </a:r>
            <a:r>
              <a:rPr lang="en-US" dirty="0"/>
              <a:t>(2012)</a:t>
            </a:r>
          </a:p>
        </p:txBody>
      </p:sp>
    </p:spTree>
    <p:extLst>
      <p:ext uri="{BB962C8B-B14F-4D97-AF65-F5344CB8AC3E}">
        <p14:creationId xmlns:p14="http://schemas.microsoft.com/office/powerpoint/2010/main" val="18220742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D520352-6A53-99A8-B9FD-583C1AE3F178}"/>
              </a:ext>
            </a:extLst>
          </p:cNvPr>
          <p:cNvSpPr>
            <a:spLocks noGrp="1"/>
          </p:cNvSpPr>
          <p:nvPr>
            <p:ph type="title"/>
          </p:nvPr>
        </p:nvSpPr>
        <p:spPr>
          <a:xfrm>
            <a:off x="0" y="0"/>
            <a:ext cx="12192000" cy="822960"/>
          </a:xfrm>
        </p:spPr>
        <p:txBody>
          <a:bodyPr>
            <a:normAutofit/>
          </a:bodyPr>
          <a:lstStyle/>
          <a:p>
            <a:r>
              <a:rPr lang="en-US" dirty="0"/>
              <a:t>Novice public speakers often face 3 main challenges.</a:t>
            </a:r>
          </a:p>
        </p:txBody>
      </p:sp>
      <p:grpSp>
        <p:nvGrpSpPr>
          <p:cNvPr id="10" name="Group 9">
            <a:extLst>
              <a:ext uri="{FF2B5EF4-FFF2-40B4-BE49-F238E27FC236}">
                <a16:creationId xmlns:a16="http://schemas.microsoft.com/office/drawing/2014/main" id="{0E501718-25E3-2C3B-200C-3F58B445D8D7}"/>
              </a:ext>
              <a:ext uri="{C183D7F6-B498-43B3-948B-1728B52AA6E4}">
                <adec:decorative xmlns:adec="http://schemas.microsoft.com/office/drawing/2017/decorative" val="1"/>
              </a:ext>
            </a:extLst>
          </p:cNvPr>
          <p:cNvGrpSpPr/>
          <p:nvPr/>
        </p:nvGrpSpPr>
        <p:grpSpPr>
          <a:xfrm>
            <a:off x="4238731" y="1254512"/>
            <a:ext cx="3714538" cy="5207889"/>
            <a:chOff x="4238731" y="1328085"/>
            <a:chExt cx="3714538" cy="5207889"/>
          </a:xfrm>
        </p:grpSpPr>
        <p:pic>
          <p:nvPicPr>
            <p:cNvPr id="1030" name="Picture 6" descr="Pin page">
              <a:extLst>
                <a:ext uri="{FF2B5EF4-FFF2-40B4-BE49-F238E27FC236}">
                  <a16:creationId xmlns:a16="http://schemas.microsoft.com/office/drawing/2014/main" id="{5FC9F1E2-994B-6E13-D40C-05230D18013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38731" y="1328085"/>
              <a:ext cx="3714538" cy="413056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F9C5BB2E-C81D-1BB1-F7E5-44A623E88009}"/>
                </a:ext>
              </a:extLst>
            </p:cNvPr>
            <p:cNvSpPr txBox="1"/>
            <p:nvPr/>
          </p:nvSpPr>
          <p:spPr>
            <a:xfrm>
              <a:off x="4238731" y="5458756"/>
              <a:ext cx="3714538" cy="1077218"/>
            </a:xfrm>
            <a:prstGeom prst="rect">
              <a:avLst/>
            </a:prstGeom>
            <a:noFill/>
          </p:spPr>
          <p:txBody>
            <a:bodyPr wrap="square">
              <a:spAutoFit/>
            </a:bodyPr>
            <a:lstStyle/>
            <a:p>
              <a:pPr algn="ctr"/>
              <a:r>
                <a:rPr lang="en-US" sz="3600" dirty="0"/>
                <a:t>Delivery</a:t>
              </a:r>
              <a:endParaRPr lang="en-US" sz="2800" dirty="0"/>
            </a:p>
            <a:p>
              <a:pPr algn="ctr"/>
              <a:r>
                <a:rPr lang="en-US" sz="2800" dirty="0"/>
                <a:t>(Verbal and nonverbal)</a:t>
              </a:r>
            </a:p>
          </p:txBody>
        </p:sp>
      </p:grpSp>
      <p:grpSp>
        <p:nvGrpSpPr>
          <p:cNvPr id="9" name="Group 8">
            <a:extLst>
              <a:ext uri="{FF2B5EF4-FFF2-40B4-BE49-F238E27FC236}">
                <a16:creationId xmlns:a16="http://schemas.microsoft.com/office/drawing/2014/main" id="{80523FEE-3B6B-9994-520E-0ADDCE5ACE9D}"/>
              </a:ext>
              <a:ext uri="{C183D7F6-B498-43B3-948B-1728B52AA6E4}">
                <adec:decorative xmlns:adec="http://schemas.microsoft.com/office/drawing/2017/decorative" val="1"/>
              </a:ext>
            </a:extLst>
          </p:cNvPr>
          <p:cNvGrpSpPr/>
          <p:nvPr/>
        </p:nvGrpSpPr>
        <p:grpSpPr>
          <a:xfrm>
            <a:off x="8549520" y="1251990"/>
            <a:ext cx="3139039" cy="4779524"/>
            <a:chOff x="8549520" y="1325563"/>
            <a:chExt cx="3139039" cy="4779524"/>
          </a:xfrm>
        </p:grpSpPr>
        <p:pic>
          <p:nvPicPr>
            <p:cNvPr id="1032" name="Picture 8">
              <a:extLst>
                <a:ext uri="{FF2B5EF4-FFF2-40B4-BE49-F238E27FC236}">
                  <a16:creationId xmlns:a16="http://schemas.microsoft.com/office/drawing/2014/main" id="{2E6C3273-F4EA-B796-CDCF-10FE969DBD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49520" y="1325563"/>
              <a:ext cx="3139039" cy="4130566"/>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04F3C483-314B-AA0C-3CAC-6072943A9411}"/>
                </a:ext>
              </a:extLst>
            </p:cNvPr>
            <p:cNvSpPr txBox="1"/>
            <p:nvPr/>
          </p:nvSpPr>
          <p:spPr>
            <a:xfrm>
              <a:off x="8549520" y="5458756"/>
              <a:ext cx="3139039" cy="646331"/>
            </a:xfrm>
            <a:prstGeom prst="rect">
              <a:avLst/>
            </a:prstGeom>
            <a:noFill/>
          </p:spPr>
          <p:txBody>
            <a:bodyPr wrap="square">
              <a:spAutoFit/>
            </a:bodyPr>
            <a:lstStyle/>
            <a:p>
              <a:pPr algn="ctr"/>
              <a:r>
                <a:rPr lang="en-US" sz="3600" dirty="0"/>
                <a:t>Anxiety</a:t>
              </a:r>
              <a:endParaRPr lang="en-US" sz="2800" dirty="0"/>
            </a:p>
          </p:txBody>
        </p:sp>
      </p:grpSp>
      <p:grpSp>
        <p:nvGrpSpPr>
          <p:cNvPr id="11" name="Group 10">
            <a:extLst>
              <a:ext uri="{FF2B5EF4-FFF2-40B4-BE49-F238E27FC236}">
                <a16:creationId xmlns:a16="http://schemas.microsoft.com/office/drawing/2014/main" id="{AA068860-A821-F8B7-6E4C-A907604FBA9A}"/>
              </a:ext>
              <a:ext uri="{C183D7F6-B498-43B3-948B-1728B52AA6E4}">
                <adec:decorative xmlns:adec="http://schemas.microsoft.com/office/drawing/2017/decorative" val="1"/>
              </a:ext>
            </a:extLst>
          </p:cNvPr>
          <p:cNvGrpSpPr/>
          <p:nvPr/>
        </p:nvGrpSpPr>
        <p:grpSpPr>
          <a:xfrm>
            <a:off x="503441" y="1251990"/>
            <a:ext cx="3139039" cy="4779524"/>
            <a:chOff x="503441" y="1251990"/>
            <a:chExt cx="3139039" cy="4779524"/>
          </a:xfrm>
        </p:grpSpPr>
        <p:sp>
          <p:nvSpPr>
            <p:cNvPr id="8" name="TextBox 7">
              <a:extLst>
                <a:ext uri="{FF2B5EF4-FFF2-40B4-BE49-F238E27FC236}">
                  <a16:creationId xmlns:a16="http://schemas.microsoft.com/office/drawing/2014/main" id="{187A482D-C8E6-169B-91A0-1EEBB09C3A0D}"/>
                </a:ext>
              </a:extLst>
            </p:cNvPr>
            <p:cNvSpPr txBox="1"/>
            <p:nvPr/>
          </p:nvSpPr>
          <p:spPr>
            <a:xfrm>
              <a:off x="503441" y="5385183"/>
              <a:ext cx="3139039" cy="646331"/>
            </a:xfrm>
            <a:prstGeom prst="rect">
              <a:avLst/>
            </a:prstGeom>
            <a:noFill/>
          </p:spPr>
          <p:txBody>
            <a:bodyPr wrap="square">
              <a:spAutoFit/>
            </a:bodyPr>
            <a:lstStyle/>
            <a:p>
              <a:pPr algn="ctr"/>
              <a:r>
                <a:rPr lang="en-US" sz="3600" dirty="0"/>
                <a:t>Organization</a:t>
              </a:r>
            </a:p>
          </p:txBody>
        </p:sp>
        <p:pic>
          <p:nvPicPr>
            <p:cNvPr id="6" name="Picture 5">
              <a:extLst>
                <a:ext uri="{FF2B5EF4-FFF2-40B4-BE49-F238E27FC236}">
                  <a16:creationId xmlns:a16="http://schemas.microsoft.com/office/drawing/2014/main" id="{CAA21710-5FA8-8847-2794-859397B02530}"/>
                </a:ext>
              </a:extLst>
            </p:cNvPr>
            <p:cNvPicPr>
              <a:picLocks noChangeAspect="1"/>
            </p:cNvPicPr>
            <p:nvPr/>
          </p:nvPicPr>
          <p:blipFill>
            <a:blip r:embed="rId4">
              <a:extLst>
                <a:ext uri="{BEBA8EAE-BF5A-486C-A8C5-ECC9F3942E4B}">
                  <a14:imgProps xmlns:a14="http://schemas.microsoft.com/office/drawing/2010/main">
                    <a14:imgLayer r:embed="rId5">
                      <a14:imgEffect>
                        <a14:saturation sat="300000"/>
                      </a14:imgEffect>
                    </a14:imgLayer>
                  </a14:imgProps>
                </a:ext>
              </a:extLst>
            </a:blip>
            <a:stretch>
              <a:fillRect/>
            </a:stretch>
          </p:blipFill>
          <p:spPr>
            <a:xfrm>
              <a:off x="941228" y="1251990"/>
              <a:ext cx="2263465" cy="4133088"/>
            </a:xfrm>
            <a:prstGeom prst="rect">
              <a:avLst/>
            </a:prstGeom>
          </p:spPr>
        </p:pic>
      </p:grpSp>
    </p:spTree>
    <p:extLst>
      <p:ext uri="{BB962C8B-B14F-4D97-AF65-F5344CB8AC3E}">
        <p14:creationId xmlns:p14="http://schemas.microsoft.com/office/powerpoint/2010/main" val="766091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8EBBBC-3E2E-30DA-6CB3-64DAC13F3044}"/>
              </a:ext>
            </a:extLst>
          </p:cNvPr>
          <p:cNvSpPr>
            <a:spLocks noGrp="1"/>
          </p:cNvSpPr>
          <p:nvPr>
            <p:ph type="title"/>
          </p:nvPr>
        </p:nvSpPr>
        <p:spPr>
          <a:xfrm>
            <a:off x="0" y="0"/>
            <a:ext cx="12192000" cy="822960"/>
          </a:xfrm>
        </p:spPr>
        <p:txBody>
          <a:bodyPr>
            <a:normAutofit fontScale="90000"/>
          </a:bodyPr>
          <a:lstStyle/>
          <a:p>
            <a:r>
              <a:rPr lang="en-US" dirty="0"/>
              <a:t>A compelling narrative helps structure complex material.</a:t>
            </a:r>
          </a:p>
        </p:txBody>
      </p:sp>
      <p:sp>
        <p:nvSpPr>
          <p:cNvPr id="3" name="Content Placeholder 2">
            <a:extLst>
              <a:ext uri="{FF2B5EF4-FFF2-40B4-BE49-F238E27FC236}">
                <a16:creationId xmlns:a16="http://schemas.microsoft.com/office/drawing/2014/main" id="{6011CB30-5873-DEAA-FAD6-C4C30A7A9E83}"/>
              </a:ext>
            </a:extLst>
          </p:cNvPr>
          <p:cNvSpPr>
            <a:spLocks noGrp="1"/>
          </p:cNvSpPr>
          <p:nvPr>
            <p:ph idx="1"/>
          </p:nvPr>
        </p:nvSpPr>
        <p:spPr>
          <a:xfrm>
            <a:off x="256032" y="1261640"/>
            <a:ext cx="7095021" cy="5352519"/>
          </a:xfrm>
        </p:spPr>
        <p:txBody>
          <a:bodyPr>
            <a:normAutofit/>
          </a:bodyPr>
          <a:lstStyle/>
          <a:p>
            <a:r>
              <a:rPr lang="en-US" b="1" dirty="0"/>
              <a:t>Hook</a:t>
            </a:r>
            <a:r>
              <a:rPr lang="en-US" dirty="0"/>
              <a:t> your audience with</a:t>
            </a:r>
            <a:br>
              <a:rPr lang="en-US" dirty="0"/>
            </a:br>
            <a:r>
              <a:rPr lang="en-US" dirty="0"/>
              <a:t>your topic’s </a:t>
            </a:r>
            <a:r>
              <a:rPr lang="en-US" b="1" dirty="0"/>
              <a:t>significance</a:t>
            </a:r>
            <a:r>
              <a:rPr lang="en-US" dirty="0"/>
              <a:t>.</a:t>
            </a:r>
          </a:p>
          <a:p>
            <a:endParaRPr lang="en-US" dirty="0"/>
          </a:p>
          <a:p>
            <a:r>
              <a:rPr lang="en-US" dirty="0"/>
              <a:t>Keep the </a:t>
            </a:r>
            <a:r>
              <a:rPr lang="en-US" b="1" dirty="0"/>
              <a:t>big picture</a:t>
            </a:r>
            <a:r>
              <a:rPr lang="en-US" dirty="0"/>
              <a:t> at the forefront,</a:t>
            </a:r>
            <a:br>
              <a:rPr lang="en-US" dirty="0"/>
            </a:br>
            <a:r>
              <a:rPr lang="en-US" dirty="0"/>
              <a:t>especially during the detailed middle.</a:t>
            </a:r>
          </a:p>
          <a:p>
            <a:endParaRPr lang="en-US" dirty="0"/>
          </a:p>
          <a:p>
            <a:r>
              <a:rPr lang="en-US" dirty="0"/>
              <a:t>“Land the plane </a:t>
            </a:r>
            <a:r>
              <a:rPr lang="en-US" b="1" dirty="0"/>
              <a:t>gently</a:t>
            </a:r>
            <a:r>
              <a:rPr lang="en-US" dirty="0"/>
              <a:t>.”</a:t>
            </a:r>
            <a:br>
              <a:rPr lang="en-US" dirty="0"/>
            </a:br>
            <a:r>
              <a:rPr lang="en-US" dirty="0"/>
              <a:t>–Dr. Mary Peek, Chemistry Seminar @ GT</a:t>
            </a:r>
          </a:p>
          <a:p>
            <a:pPr lvl="1"/>
            <a:r>
              <a:rPr lang="en-US" dirty="0"/>
              <a:t>Succinctly restate goal(s)</a:t>
            </a:r>
            <a:br>
              <a:rPr lang="en-US" dirty="0"/>
            </a:br>
            <a:r>
              <a:rPr lang="en-US" dirty="0"/>
              <a:t>and take-home message.</a:t>
            </a:r>
          </a:p>
          <a:p>
            <a:pPr lvl="1"/>
            <a:r>
              <a:rPr lang="en-US" dirty="0"/>
              <a:t>Avoid abrupt endings and</a:t>
            </a:r>
            <a:br>
              <a:rPr lang="en-US" dirty="0"/>
            </a:br>
            <a:r>
              <a:rPr lang="en-US" dirty="0"/>
              <a:t>introducing new concepts.</a:t>
            </a:r>
          </a:p>
        </p:txBody>
      </p:sp>
      <p:grpSp>
        <p:nvGrpSpPr>
          <p:cNvPr id="41" name="Group 40" descr="Figure displaying four decorative images, each with a different caption. The captions describe important elements to include in the start of an oral presentation: (1) Engaging hook, Clear topic; (2) Premise, Background; (3) Significance; (4) Goal. The caption for the overall figure says that these elements should occur in the First 2-3 slides, not counting title.">
            <a:extLst>
              <a:ext uri="{FF2B5EF4-FFF2-40B4-BE49-F238E27FC236}">
                <a16:creationId xmlns:a16="http://schemas.microsoft.com/office/drawing/2014/main" id="{3C9F2A9B-6F7A-D4AA-6BC5-5D9EA1BC81E2}"/>
              </a:ext>
            </a:extLst>
          </p:cNvPr>
          <p:cNvGrpSpPr/>
          <p:nvPr/>
        </p:nvGrpSpPr>
        <p:grpSpPr>
          <a:xfrm>
            <a:off x="7792661" y="1496613"/>
            <a:ext cx="3957730" cy="4882572"/>
            <a:chOff x="7826595" y="1041719"/>
            <a:chExt cx="3957730" cy="4882572"/>
          </a:xfrm>
        </p:grpSpPr>
        <p:grpSp>
          <p:nvGrpSpPr>
            <p:cNvPr id="40" name="Group 39">
              <a:extLst>
                <a:ext uri="{FF2B5EF4-FFF2-40B4-BE49-F238E27FC236}">
                  <a16:creationId xmlns:a16="http://schemas.microsoft.com/office/drawing/2014/main" id="{9B2AB92D-7091-3B52-6301-8C0A0DEC3E38}"/>
                </a:ext>
              </a:extLst>
            </p:cNvPr>
            <p:cNvGrpSpPr/>
            <p:nvPr/>
          </p:nvGrpSpPr>
          <p:grpSpPr>
            <a:xfrm>
              <a:off x="7826595" y="1041719"/>
              <a:ext cx="3957730" cy="3883104"/>
              <a:chOff x="7826595" y="1041719"/>
              <a:chExt cx="3957730" cy="3883104"/>
            </a:xfrm>
          </p:grpSpPr>
          <p:grpSp>
            <p:nvGrpSpPr>
              <p:cNvPr id="36" name="Group 35">
                <a:extLst>
                  <a:ext uri="{FF2B5EF4-FFF2-40B4-BE49-F238E27FC236}">
                    <a16:creationId xmlns:a16="http://schemas.microsoft.com/office/drawing/2014/main" id="{FD823F6C-0FB8-4BA2-D1BB-CD9378BFCDB5}"/>
                  </a:ext>
                </a:extLst>
              </p:cNvPr>
              <p:cNvGrpSpPr/>
              <p:nvPr/>
            </p:nvGrpSpPr>
            <p:grpSpPr>
              <a:xfrm>
                <a:off x="7872239" y="1148583"/>
                <a:ext cx="3866442" cy="3669376"/>
                <a:chOff x="7865075" y="744159"/>
                <a:chExt cx="3286280" cy="3118783"/>
              </a:xfrm>
            </p:grpSpPr>
            <p:pic>
              <p:nvPicPr>
                <p:cNvPr id="5" name="Picture 4">
                  <a:extLst>
                    <a:ext uri="{FF2B5EF4-FFF2-40B4-BE49-F238E27FC236}">
                      <a16:creationId xmlns:a16="http://schemas.microsoft.com/office/drawing/2014/main" id="{C7E40C42-FF97-78D8-10D6-7622F00C86B1}"/>
                    </a:ext>
                  </a:extLst>
                </p:cNvPr>
                <p:cNvPicPr>
                  <a:picLocks noChangeAspect="1"/>
                </p:cNvPicPr>
                <p:nvPr/>
              </p:nvPicPr>
              <p:blipFill>
                <a:blip r:embed="rId2">
                  <a:clrChange>
                    <a:clrFrom>
                      <a:srgbClr val="FEFEFE"/>
                    </a:clrFrom>
                    <a:clrTo>
                      <a:srgbClr val="FEFEFE">
                        <a:alpha val="0"/>
                      </a:srgbClr>
                    </a:clrTo>
                  </a:clrChange>
                </a:blip>
                <a:srcRect l="5116" t="29559" r="79406" b="46251"/>
                <a:stretch/>
              </p:blipFill>
              <p:spPr>
                <a:xfrm>
                  <a:off x="8217862" y="761968"/>
                  <a:ext cx="1078992" cy="959453"/>
                </a:xfrm>
                <a:prstGeom prst="rect">
                  <a:avLst/>
                </a:prstGeom>
              </p:spPr>
            </p:pic>
            <p:grpSp>
              <p:nvGrpSpPr>
                <p:cNvPr id="30" name="Group 29">
                  <a:extLst>
                    <a:ext uri="{FF2B5EF4-FFF2-40B4-BE49-F238E27FC236}">
                      <a16:creationId xmlns:a16="http://schemas.microsoft.com/office/drawing/2014/main" id="{ECE63ED0-F29C-2494-C2A3-0BA3B34227E1}"/>
                    </a:ext>
                  </a:extLst>
                </p:cNvPr>
                <p:cNvGrpSpPr/>
                <p:nvPr/>
              </p:nvGrpSpPr>
              <p:grpSpPr>
                <a:xfrm>
                  <a:off x="7988189" y="2447954"/>
                  <a:ext cx="1538339" cy="1414988"/>
                  <a:chOff x="6596269" y="2447954"/>
                  <a:chExt cx="1538339" cy="1414988"/>
                </a:xfrm>
              </p:grpSpPr>
              <p:pic>
                <p:nvPicPr>
                  <p:cNvPr id="12" name="Picture 11">
                    <a:extLst>
                      <a:ext uri="{FF2B5EF4-FFF2-40B4-BE49-F238E27FC236}">
                        <a16:creationId xmlns:a16="http://schemas.microsoft.com/office/drawing/2014/main" id="{5F1DF3D2-99F1-DB19-DA60-3A3A68146F84}"/>
                      </a:ext>
                    </a:extLst>
                  </p:cNvPr>
                  <p:cNvPicPr>
                    <a:picLocks noChangeAspect="1"/>
                  </p:cNvPicPr>
                  <p:nvPr/>
                </p:nvPicPr>
                <p:blipFill>
                  <a:blip r:embed="rId2">
                    <a:clrChange>
                      <a:clrFrom>
                        <a:srgbClr val="FEFEFE"/>
                      </a:clrFrom>
                      <a:clrTo>
                        <a:srgbClr val="FEFEFE">
                          <a:alpha val="0"/>
                        </a:srgbClr>
                      </a:clrTo>
                    </a:clrChange>
                  </a:blip>
                  <a:srcRect l="55169" t="30074" r="29018" b="42135"/>
                  <a:stretch/>
                </p:blipFill>
                <p:spPr>
                  <a:xfrm>
                    <a:off x="6828070" y="2447954"/>
                    <a:ext cx="1074736" cy="1074736"/>
                  </a:xfrm>
                  <a:prstGeom prst="rect">
                    <a:avLst/>
                  </a:prstGeom>
                </p:spPr>
              </p:pic>
              <p:sp>
                <p:nvSpPr>
                  <p:cNvPr id="25" name="TextBox 24">
                    <a:extLst>
                      <a:ext uri="{FF2B5EF4-FFF2-40B4-BE49-F238E27FC236}">
                        <a16:creationId xmlns:a16="http://schemas.microsoft.com/office/drawing/2014/main" id="{9BFC251B-C1D0-04FA-F1E5-A2CBC0472010}"/>
                      </a:ext>
                    </a:extLst>
                  </p:cNvPr>
                  <p:cNvSpPr txBox="1"/>
                  <p:nvPr/>
                </p:nvSpPr>
                <p:spPr>
                  <a:xfrm>
                    <a:off x="6596269" y="3470550"/>
                    <a:ext cx="1538339" cy="392392"/>
                  </a:xfrm>
                  <a:prstGeom prst="rect">
                    <a:avLst/>
                  </a:prstGeom>
                  <a:noFill/>
                </p:spPr>
                <p:txBody>
                  <a:bodyPr wrap="none" rtlCol="0">
                    <a:spAutoFit/>
                  </a:bodyPr>
                  <a:lstStyle/>
                  <a:p>
                    <a:pPr algn="ctr"/>
                    <a:r>
                      <a:rPr lang="en-US" sz="2400" dirty="0"/>
                      <a:t>Significance</a:t>
                    </a:r>
                  </a:p>
                </p:txBody>
              </p:sp>
            </p:grpSp>
            <p:sp>
              <p:nvSpPr>
                <p:cNvPr id="27" name="TextBox 26">
                  <a:extLst>
                    <a:ext uri="{FF2B5EF4-FFF2-40B4-BE49-F238E27FC236}">
                      <a16:creationId xmlns:a16="http://schemas.microsoft.com/office/drawing/2014/main" id="{66B4B2AD-9E44-8F6B-B518-10C8FA86E3BB}"/>
                    </a:ext>
                  </a:extLst>
                </p:cNvPr>
                <p:cNvSpPr txBox="1"/>
                <p:nvPr/>
              </p:nvSpPr>
              <p:spPr>
                <a:xfrm>
                  <a:off x="7865075" y="1688732"/>
                  <a:ext cx="1784566" cy="706305"/>
                </a:xfrm>
                <a:prstGeom prst="rect">
                  <a:avLst/>
                </a:prstGeom>
                <a:noFill/>
              </p:spPr>
              <p:txBody>
                <a:bodyPr wrap="none" rtlCol="0">
                  <a:spAutoFit/>
                </a:bodyPr>
                <a:lstStyle/>
                <a:p>
                  <a:pPr algn="ctr"/>
                  <a:r>
                    <a:rPr lang="en-US" sz="2400" dirty="0"/>
                    <a:t>Engaging hook</a:t>
                  </a:r>
                </a:p>
                <a:p>
                  <a:pPr algn="ctr"/>
                  <a:r>
                    <a:rPr lang="en-US" sz="2400" dirty="0"/>
                    <a:t>Clear topic</a:t>
                  </a:r>
                </a:p>
              </p:txBody>
            </p:sp>
            <p:pic>
              <p:nvPicPr>
                <p:cNvPr id="23" name="Picture 22">
                  <a:extLst>
                    <a:ext uri="{FF2B5EF4-FFF2-40B4-BE49-F238E27FC236}">
                      <a16:creationId xmlns:a16="http://schemas.microsoft.com/office/drawing/2014/main" id="{64B17CFE-65F2-844C-DD49-CACD9ECE7815}"/>
                    </a:ext>
                  </a:extLst>
                </p:cNvPr>
                <p:cNvPicPr>
                  <a:picLocks noChangeAspect="1"/>
                </p:cNvPicPr>
                <p:nvPr/>
              </p:nvPicPr>
              <p:blipFill>
                <a:blip r:embed="rId2">
                  <a:clrChange>
                    <a:clrFrom>
                      <a:srgbClr val="FEFEFE"/>
                    </a:clrFrom>
                    <a:clrTo>
                      <a:srgbClr val="FEFEFE">
                        <a:alpha val="0"/>
                      </a:srgbClr>
                    </a:clrTo>
                  </a:clrChange>
                </a:blip>
                <a:srcRect l="33762" t="34990" r="54055" b="45261"/>
                <a:stretch/>
              </p:blipFill>
              <p:spPr>
                <a:xfrm>
                  <a:off x="9858330" y="744159"/>
                  <a:ext cx="1078992" cy="995070"/>
                </a:xfrm>
                <a:prstGeom prst="rect">
                  <a:avLst/>
                </a:prstGeom>
              </p:spPr>
            </p:pic>
            <p:grpSp>
              <p:nvGrpSpPr>
                <p:cNvPr id="29" name="Group 28">
                  <a:extLst>
                    <a:ext uri="{FF2B5EF4-FFF2-40B4-BE49-F238E27FC236}">
                      <a16:creationId xmlns:a16="http://schemas.microsoft.com/office/drawing/2014/main" id="{77031C20-DBC7-035F-637D-B2C25730BC86}"/>
                    </a:ext>
                  </a:extLst>
                </p:cNvPr>
                <p:cNvGrpSpPr/>
                <p:nvPr/>
              </p:nvGrpSpPr>
              <p:grpSpPr>
                <a:xfrm>
                  <a:off x="9828057" y="2388739"/>
                  <a:ext cx="1139538" cy="1474203"/>
                  <a:chOff x="9828057" y="2388739"/>
                  <a:chExt cx="1139538" cy="1474203"/>
                </a:xfrm>
              </p:grpSpPr>
              <p:pic>
                <p:nvPicPr>
                  <p:cNvPr id="24" name="Picture 23">
                    <a:extLst>
                      <a:ext uri="{FF2B5EF4-FFF2-40B4-BE49-F238E27FC236}">
                        <a16:creationId xmlns:a16="http://schemas.microsoft.com/office/drawing/2014/main" id="{332342A0-FEA7-573A-5F4D-55A329C196FA}"/>
                      </a:ext>
                    </a:extLst>
                  </p:cNvPr>
                  <p:cNvPicPr>
                    <a:picLocks noChangeAspect="1"/>
                  </p:cNvPicPr>
                  <p:nvPr/>
                </p:nvPicPr>
                <p:blipFill>
                  <a:blip r:embed="rId2">
                    <a:clrChange>
                      <a:clrFrom>
                        <a:srgbClr val="FEFEFE"/>
                      </a:clrFrom>
                      <a:clrTo>
                        <a:srgbClr val="FEFEFE">
                          <a:alpha val="0"/>
                        </a:srgbClr>
                      </a:clrTo>
                    </a:clrChange>
                  </a:blip>
                  <a:srcRect l="79948" t="30282" r="3287" b="40705"/>
                  <a:stretch/>
                </p:blipFill>
                <p:spPr>
                  <a:xfrm>
                    <a:off x="9828057" y="2388739"/>
                    <a:ext cx="1139538" cy="1122001"/>
                  </a:xfrm>
                  <a:prstGeom prst="rect">
                    <a:avLst/>
                  </a:prstGeom>
                </p:spPr>
              </p:pic>
              <p:sp>
                <p:nvSpPr>
                  <p:cNvPr id="26" name="TextBox 25">
                    <a:extLst>
                      <a:ext uri="{FF2B5EF4-FFF2-40B4-BE49-F238E27FC236}">
                        <a16:creationId xmlns:a16="http://schemas.microsoft.com/office/drawing/2014/main" id="{84599472-EA3A-337B-7BBC-7FAC60B33F4D}"/>
                      </a:ext>
                    </a:extLst>
                  </p:cNvPr>
                  <p:cNvSpPr txBox="1"/>
                  <p:nvPr/>
                </p:nvSpPr>
                <p:spPr>
                  <a:xfrm>
                    <a:off x="10005593" y="3470550"/>
                    <a:ext cx="693771" cy="392392"/>
                  </a:xfrm>
                  <a:prstGeom prst="rect">
                    <a:avLst/>
                  </a:prstGeom>
                  <a:noFill/>
                </p:spPr>
                <p:txBody>
                  <a:bodyPr wrap="none" rtlCol="0">
                    <a:spAutoFit/>
                  </a:bodyPr>
                  <a:lstStyle/>
                  <a:p>
                    <a:pPr algn="ctr"/>
                    <a:r>
                      <a:rPr lang="en-US" sz="2400" dirty="0"/>
                      <a:t>Goal</a:t>
                    </a:r>
                  </a:p>
                </p:txBody>
              </p:sp>
            </p:grpSp>
            <p:sp>
              <p:nvSpPr>
                <p:cNvPr id="28" name="TextBox 27">
                  <a:extLst>
                    <a:ext uri="{FF2B5EF4-FFF2-40B4-BE49-F238E27FC236}">
                      <a16:creationId xmlns:a16="http://schemas.microsoft.com/office/drawing/2014/main" id="{9E034BEB-20A0-31C5-D4D8-CA25206F6176}"/>
                    </a:ext>
                  </a:extLst>
                </p:cNvPr>
                <p:cNvSpPr txBox="1"/>
                <p:nvPr/>
              </p:nvSpPr>
              <p:spPr>
                <a:xfrm>
                  <a:off x="9644298" y="1688732"/>
                  <a:ext cx="1507057" cy="706305"/>
                </a:xfrm>
                <a:prstGeom prst="rect">
                  <a:avLst/>
                </a:prstGeom>
                <a:noFill/>
              </p:spPr>
              <p:txBody>
                <a:bodyPr wrap="none" rtlCol="0">
                  <a:spAutoFit/>
                </a:bodyPr>
                <a:lstStyle/>
                <a:p>
                  <a:pPr algn="ctr"/>
                  <a:r>
                    <a:rPr lang="en-US" sz="2400" dirty="0"/>
                    <a:t>Premise</a:t>
                  </a:r>
                </a:p>
                <a:p>
                  <a:pPr algn="ctr"/>
                  <a:r>
                    <a:rPr lang="en-US" sz="2400" dirty="0"/>
                    <a:t>Background</a:t>
                  </a:r>
                </a:p>
              </p:txBody>
            </p:sp>
          </p:grpSp>
          <p:sp>
            <p:nvSpPr>
              <p:cNvPr id="37" name="Rectangle 36">
                <a:extLst>
                  <a:ext uri="{FF2B5EF4-FFF2-40B4-BE49-F238E27FC236}">
                    <a16:creationId xmlns:a16="http://schemas.microsoft.com/office/drawing/2014/main" id="{B66830C2-C486-327C-A0F6-DE7855F9BA51}"/>
                  </a:ext>
                </a:extLst>
              </p:cNvPr>
              <p:cNvSpPr>
                <a:spLocks noChangeAspect="1"/>
              </p:cNvSpPr>
              <p:nvPr/>
            </p:nvSpPr>
            <p:spPr>
              <a:xfrm>
                <a:off x="7826595" y="1041719"/>
                <a:ext cx="3957730" cy="3883104"/>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9" name="TextBox 38">
              <a:extLst>
                <a:ext uri="{FF2B5EF4-FFF2-40B4-BE49-F238E27FC236}">
                  <a16:creationId xmlns:a16="http://schemas.microsoft.com/office/drawing/2014/main" id="{EEFCD63A-8491-680E-1087-2EB08189796B}"/>
                </a:ext>
              </a:extLst>
            </p:cNvPr>
            <p:cNvSpPr txBox="1"/>
            <p:nvPr/>
          </p:nvSpPr>
          <p:spPr>
            <a:xfrm>
              <a:off x="8358529" y="4970184"/>
              <a:ext cx="2893863" cy="954107"/>
            </a:xfrm>
            <a:prstGeom prst="rect">
              <a:avLst/>
            </a:prstGeom>
            <a:noFill/>
          </p:spPr>
          <p:txBody>
            <a:bodyPr wrap="square" rtlCol="0">
              <a:spAutoFit/>
            </a:bodyPr>
            <a:lstStyle/>
            <a:p>
              <a:pPr algn="ctr"/>
              <a:r>
                <a:rPr lang="en-US" sz="2800" dirty="0"/>
                <a:t>First 2-3 slides,</a:t>
              </a:r>
              <a:br>
                <a:rPr lang="en-US" sz="2800" dirty="0"/>
              </a:br>
              <a:r>
                <a:rPr lang="en-US" sz="2800" dirty="0"/>
                <a:t>not counting title</a:t>
              </a:r>
            </a:p>
          </p:txBody>
        </p:sp>
      </p:grpSp>
    </p:spTree>
    <p:extLst>
      <p:ext uri="{BB962C8B-B14F-4D97-AF65-F5344CB8AC3E}">
        <p14:creationId xmlns:p14="http://schemas.microsoft.com/office/powerpoint/2010/main" val="1805661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B5D493-DF3D-A1FE-16FD-3150F7EDC74F}"/>
              </a:ext>
            </a:extLst>
          </p:cNvPr>
          <p:cNvSpPr>
            <a:spLocks noGrp="1"/>
          </p:cNvSpPr>
          <p:nvPr>
            <p:ph type="title"/>
          </p:nvPr>
        </p:nvSpPr>
        <p:spPr>
          <a:xfrm>
            <a:off x="0" y="0"/>
            <a:ext cx="12192000" cy="822960"/>
          </a:xfrm>
        </p:spPr>
        <p:txBody>
          <a:bodyPr/>
          <a:lstStyle/>
          <a:p>
            <a:r>
              <a:rPr lang="en-US" dirty="0"/>
              <a:t>Conversations are more engaging than lectures.</a:t>
            </a:r>
          </a:p>
        </p:txBody>
      </p:sp>
      <p:sp>
        <p:nvSpPr>
          <p:cNvPr id="3" name="Content Placeholder 2">
            <a:extLst>
              <a:ext uri="{FF2B5EF4-FFF2-40B4-BE49-F238E27FC236}">
                <a16:creationId xmlns:a16="http://schemas.microsoft.com/office/drawing/2014/main" id="{25A8631C-078E-E22D-BF31-BD03433C5E65}"/>
              </a:ext>
            </a:extLst>
          </p:cNvPr>
          <p:cNvSpPr>
            <a:spLocks noGrp="1"/>
          </p:cNvSpPr>
          <p:nvPr>
            <p:ph idx="1"/>
          </p:nvPr>
        </p:nvSpPr>
        <p:spPr>
          <a:xfrm>
            <a:off x="256032" y="1261870"/>
            <a:ext cx="7452360" cy="5262093"/>
          </a:xfrm>
        </p:spPr>
        <p:txBody>
          <a:bodyPr>
            <a:normAutofit/>
          </a:bodyPr>
          <a:lstStyle/>
          <a:p>
            <a:r>
              <a:rPr lang="en-US" dirty="0"/>
              <a:t>Deliver a talk like an </a:t>
            </a:r>
            <a:br>
              <a:rPr lang="en-US" dirty="0"/>
            </a:br>
            <a:r>
              <a:rPr lang="en-US" b="1" dirty="0"/>
              <a:t>elevated conversation</a:t>
            </a:r>
            <a:r>
              <a:rPr lang="en-US" dirty="0"/>
              <a:t>.</a:t>
            </a:r>
          </a:p>
          <a:p>
            <a:pPr lvl="1"/>
            <a:r>
              <a:rPr lang="en-US" dirty="0"/>
              <a:t>Avoid memorizing or reading a script.</a:t>
            </a:r>
          </a:p>
          <a:p>
            <a:pPr lvl="1"/>
            <a:r>
              <a:rPr lang="en-US" dirty="0"/>
              <a:t>Show your passion, tell a story.</a:t>
            </a:r>
          </a:p>
          <a:p>
            <a:r>
              <a:rPr lang="en-US" b="1" dirty="0"/>
              <a:t>Limit</a:t>
            </a:r>
            <a:r>
              <a:rPr lang="en-US" dirty="0"/>
              <a:t> filler and jargon.</a:t>
            </a:r>
          </a:p>
          <a:p>
            <a:pPr lvl="1"/>
            <a:r>
              <a:rPr lang="en-US" dirty="0"/>
              <a:t>If jargon is absolutely necessary, </a:t>
            </a:r>
            <a:br>
              <a:rPr lang="en-US" dirty="0"/>
            </a:br>
            <a:r>
              <a:rPr lang="en-US" b="1" dirty="0"/>
              <a:t>define</a:t>
            </a:r>
            <a:r>
              <a:rPr lang="en-US" dirty="0"/>
              <a:t> </a:t>
            </a:r>
            <a:r>
              <a:rPr lang="en-US" b="1" dirty="0"/>
              <a:t>briefly</a:t>
            </a:r>
            <a:r>
              <a:rPr lang="en-US" dirty="0"/>
              <a:t> and leave on-screen.</a:t>
            </a:r>
          </a:p>
          <a:p>
            <a:r>
              <a:rPr lang="en-US" dirty="0"/>
              <a:t>Use </a:t>
            </a:r>
            <a:r>
              <a:rPr lang="en-US" b="1" dirty="0"/>
              <a:t>silence</a:t>
            </a:r>
            <a:r>
              <a:rPr lang="en-US" dirty="0"/>
              <a:t> to your advantage.</a:t>
            </a:r>
          </a:p>
          <a:p>
            <a:r>
              <a:rPr lang="en-US" dirty="0"/>
              <a:t>Nonverbal cues </a:t>
            </a:r>
            <a:r>
              <a:rPr lang="en-US" b="1" dirty="0"/>
              <a:t>humanize</a:t>
            </a:r>
            <a:br>
              <a:rPr lang="en-US" b="1" dirty="0"/>
            </a:br>
            <a:r>
              <a:rPr lang="en-US" dirty="0"/>
              <a:t>and maintain attention.</a:t>
            </a:r>
          </a:p>
          <a:p>
            <a:pPr lvl="1"/>
            <a:r>
              <a:rPr lang="en-US" dirty="0"/>
              <a:t>Eye contact</a:t>
            </a:r>
          </a:p>
          <a:p>
            <a:pPr lvl="1"/>
            <a:r>
              <a:rPr lang="en-US" dirty="0"/>
              <a:t>Gestures</a:t>
            </a:r>
          </a:p>
        </p:txBody>
      </p:sp>
      <p:grpSp>
        <p:nvGrpSpPr>
          <p:cNvPr id="18" name="Group 17" descr="A gif of a character moving his arms comedically fast, with the caption &quot;Too many nonverbal cues can be distracting.&quot;">
            <a:extLst>
              <a:ext uri="{FF2B5EF4-FFF2-40B4-BE49-F238E27FC236}">
                <a16:creationId xmlns:a16="http://schemas.microsoft.com/office/drawing/2014/main" id="{4A6E74D7-543F-C7C3-9387-9E5C3C9B152C}"/>
              </a:ext>
            </a:extLst>
          </p:cNvPr>
          <p:cNvGrpSpPr/>
          <p:nvPr/>
        </p:nvGrpSpPr>
        <p:grpSpPr>
          <a:xfrm>
            <a:off x="6594029" y="1526863"/>
            <a:ext cx="4996691" cy="4732106"/>
            <a:chOff x="7098526" y="948397"/>
            <a:chExt cx="4996691" cy="4732106"/>
          </a:xfrm>
        </p:grpSpPr>
        <p:pic>
          <p:nvPicPr>
            <p:cNvPr id="2050" name="Picture 2" descr="Trunks Hand Sign Dragon Ball Gt GIF | GIFDB.com">
              <a:extLst>
                <a:ext uri="{FF2B5EF4-FFF2-40B4-BE49-F238E27FC236}">
                  <a16:creationId xmlns:a16="http://schemas.microsoft.com/office/drawing/2014/main" id="{725B3103-3B67-76A4-7C8B-BBBD7FF2DE5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98526" y="948397"/>
              <a:ext cx="4996691" cy="3747519"/>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25D40C00-E357-F280-6A51-8A28C959C0EB}"/>
                </a:ext>
              </a:extLst>
            </p:cNvPr>
            <p:cNvSpPr txBox="1"/>
            <p:nvPr/>
          </p:nvSpPr>
          <p:spPr>
            <a:xfrm>
              <a:off x="7451850" y="4726396"/>
              <a:ext cx="4290042" cy="954107"/>
            </a:xfrm>
            <a:prstGeom prst="rect">
              <a:avLst/>
            </a:prstGeom>
            <a:noFill/>
          </p:spPr>
          <p:txBody>
            <a:bodyPr wrap="square">
              <a:spAutoFit/>
            </a:bodyPr>
            <a:lstStyle/>
            <a:p>
              <a:pPr algn="ctr"/>
              <a:r>
                <a:rPr lang="en-US" sz="2800" dirty="0"/>
                <a:t>Too many nonverbal cues can be distracting.</a:t>
              </a:r>
              <a:endParaRPr lang="en-US" sz="2000" dirty="0"/>
            </a:p>
          </p:txBody>
        </p:sp>
      </p:grpSp>
      <p:sp>
        <p:nvSpPr>
          <p:cNvPr id="15" name="TextBox 14">
            <a:extLst>
              <a:ext uri="{FF2B5EF4-FFF2-40B4-BE49-F238E27FC236}">
                <a16:creationId xmlns:a16="http://schemas.microsoft.com/office/drawing/2014/main" id="{01CB1585-4279-E5EE-9518-3686B9E7E43D}"/>
              </a:ext>
            </a:extLst>
          </p:cNvPr>
          <p:cNvSpPr txBox="1"/>
          <p:nvPr/>
        </p:nvSpPr>
        <p:spPr>
          <a:xfrm>
            <a:off x="2430272" y="5519216"/>
            <a:ext cx="3342640" cy="823367"/>
          </a:xfrm>
          <a:prstGeom prst="rect">
            <a:avLst/>
          </a:prstGeom>
          <a:noFill/>
        </p:spPr>
        <p:txBody>
          <a:bodyPr wrap="square">
            <a:spAutoFit/>
          </a:bodyPr>
          <a:lstStyle/>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Aptos" panose="02110004020202020204"/>
                <a:ea typeface="+mn-ea"/>
                <a:cs typeface="+mn-cs"/>
              </a:rPr>
              <a:t>Facial expressions</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Aptos" panose="02110004020202020204"/>
                <a:ea typeface="+mn-ea"/>
                <a:cs typeface="+mn-cs"/>
              </a:rPr>
              <a:t>Voice modulation</a:t>
            </a:r>
          </a:p>
        </p:txBody>
      </p:sp>
    </p:spTree>
    <p:extLst>
      <p:ext uri="{BB962C8B-B14F-4D97-AF65-F5344CB8AC3E}">
        <p14:creationId xmlns:p14="http://schemas.microsoft.com/office/powerpoint/2010/main" val="18572167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DE7FCF-4EB2-9C5F-C9A5-AFD39B6C2867}"/>
              </a:ext>
            </a:extLst>
          </p:cNvPr>
          <p:cNvSpPr>
            <a:spLocks noGrp="1"/>
          </p:cNvSpPr>
          <p:nvPr>
            <p:ph type="title"/>
          </p:nvPr>
        </p:nvSpPr>
        <p:spPr>
          <a:xfrm>
            <a:off x="0" y="0"/>
            <a:ext cx="12192000" cy="822960"/>
          </a:xfrm>
        </p:spPr>
        <p:txBody>
          <a:bodyPr>
            <a:normAutofit/>
          </a:bodyPr>
          <a:lstStyle/>
          <a:p>
            <a:r>
              <a:rPr lang="en-US" dirty="0"/>
              <a:t>Own your talk! Combat anxiety with focused control. </a:t>
            </a:r>
          </a:p>
        </p:txBody>
      </p:sp>
      <p:sp>
        <p:nvSpPr>
          <p:cNvPr id="3" name="Content Placeholder 2">
            <a:extLst>
              <a:ext uri="{FF2B5EF4-FFF2-40B4-BE49-F238E27FC236}">
                <a16:creationId xmlns:a16="http://schemas.microsoft.com/office/drawing/2014/main" id="{65F52056-0A50-171C-9E22-3ED4675C2856}"/>
              </a:ext>
            </a:extLst>
          </p:cNvPr>
          <p:cNvSpPr>
            <a:spLocks noGrp="1"/>
          </p:cNvSpPr>
          <p:nvPr>
            <p:ph idx="1"/>
          </p:nvPr>
        </p:nvSpPr>
        <p:spPr>
          <a:xfrm>
            <a:off x="256031" y="1261871"/>
            <a:ext cx="8677762" cy="5391177"/>
          </a:xfrm>
        </p:spPr>
        <p:txBody>
          <a:bodyPr>
            <a:normAutofit/>
          </a:bodyPr>
          <a:lstStyle/>
          <a:p>
            <a:r>
              <a:rPr lang="en-US" b="1" dirty="0"/>
              <a:t>Trust is the default.</a:t>
            </a:r>
            <a:r>
              <a:rPr lang="en-US" dirty="0"/>
              <a:t> Ground yourself with this truth.</a:t>
            </a:r>
          </a:p>
          <a:p>
            <a:pPr lvl="1"/>
            <a:r>
              <a:rPr lang="en-US" dirty="0"/>
              <a:t>Relieve excess energy by pacing </a:t>
            </a:r>
            <a:r>
              <a:rPr lang="en-US" b="1" dirty="0"/>
              <a:t>slowly</a:t>
            </a:r>
            <a:r>
              <a:rPr lang="en-US" dirty="0"/>
              <a:t> </a:t>
            </a:r>
            <a:br>
              <a:rPr lang="en-US" dirty="0"/>
            </a:br>
            <a:r>
              <a:rPr lang="en-US" dirty="0"/>
              <a:t>and gesturing </a:t>
            </a:r>
            <a:r>
              <a:rPr lang="en-US" b="1" dirty="0"/>
              <a:t>meaningfully</a:t>
            </a:r>
            <a:r>
              <a:rPr lang="en-US" dirty="0"/>
              <a:t>.</a:t>
            </a:r>
          </a:p>
          <a:p>
            <a:pPr lvl="1"/>
            <a:r>
              <a:rPr lang="en-US" dirty="0"/>
              <a:t>Keep water nearby.</a:t>
            </a:r>
          </a:p>
          <a:p>
            <a:r>
              <a:rPr lang="en-US" dirty="0"/>
              <a:t>Rehearse, but </a:t>
            </a:r>
            <a:r>
              <a:rPr lang="en-US" b="1" dirty="0"/>
              <a:t>do not memorize</a:t>
            </a:r>
            <a:r>
              <a:rPr lang="en-US" dirty="0"/>
              <a:t>.</a:t>
            </a:r>
          </a:p>
          <a:p>
            <a:pPr marL="742950" lvl="1" indent="-285750">
              <a:buFont typeface="Arial" panose="020B0604020202020204" pitchFamily="34" charset="0"/>
              <a:buChar char="•"/>
            </a:pPr>
            <a:r>
              <a:rPr lang="en-US" dirty="0"/>
              <a:t>You know more than you think you do.</a:t>
            </a:r>
          </a:p>
          <a:p>
            <a:r>
              <a:rPr lang="en-US" b="1" dirty="0"/>
              <a:t>Familiarize</a:t>
            </a:r>
            <a:r>
              <a:rPr lang="en-US" dirty="0"/>
              <a:t> yourself with the space in advance.</a:t>
            </a:r>
          </a:p>
          <a:p>
            <a:pPr lvl="1"/>
            <a:r>
              <a:rPr lang="en-US" dirty="0"/>
              <a:t>Identify friendly faces in the audience.</a:t>
            </a:r>
          </a:p>
          <a:p>
            <a:pPr marL="285750" indent="-285750">
              <a:buFont typeface="Arial" panose="020B0604020202020204" pitchFamily="34" charset="0"/>
              <a:buChar char="•"/>
            </a:pPr>
            <a:r>
              <a:rPr lang="en-US" dirty="0"/>
              <a:t>Techniques adapted from psychotherapy:</a:t>
            </a:r>
          </a:p>
          <a:p>
            <a:pPr marL="742950" lvl="1" indent="-285750"/>
            <a:r>
              <a:rPr lang="en-US" dirty="0">
                <a:hlinkClick r:id="rId2"/>
              </a:rPr>
              <a:t>Personal Report of Communication Apprehension</a:t>
            </a:r>
            <a:r>
              <a:rPr lang="en-US" dirty="0"/>
              <a:t> [McCroskey, 1982]</a:t>
            </a:r>
          </a:p>
          <a:p>
            <a:pPr marL="742950" lvl="1" indent="-285750"/>
            <a:r>
              <a:rPr lang="en-US" dirty="0"/>
              <a:t>More resources in Canvas [Ayres &amp; Hopf, 1989;</a:t>
            </a:r>
            <a:br>
              <a:rPr lang="en-US" dirty="0"/>
            </a:br>
            <a:r>
              <a:rPr lang="en-US" dirty="0"/>
              <a:t>Wolpe, 1968;  McCroskey, 1972; etc.]</a:t>
            </a:r>
          </a:p>
        </p:txBody>
      </p:sp>
      <p:grpSp>
        <p:nvGrpSpPr>
          <p:cNvPr id="7" name="Group 6" descr="A meditative gif of an expanding and contracting circle. When expending, the circle reads &quot;Inhale&quot;, and when contracting, it reads &quot;Exhale&quot;. The caption reads &quot;It's okay to be anxious! Just breathe.&quot;">
            <a:extLst>
              <a:ext uri="{FF2B5EF4-FFF2-40B4-BE49-F238E27FC236}">
                <a16:creationId xmlns:a16="http://schemas.microsoft.com/office/drawing/2014/main" id="{1BCFB000-85DA-DC10-2F6F-614E64F3D1DD}"/>
              </a:ext>
            </a:extLst>
          </p:cNvPr>
          <p:cNvGrpSpPr/>
          <p:nvPr/>
        </p:nvGrpSpPr>
        <p:grpSpPr>
          <a:xfrm>
            <a:off x="7660421" y="1619065"/>
            <a:ext cx="4615662" cy="4676788"/>
            <a:chOff x="7660421" y="1755546"/>
            <a:chExt cx="4615662" cy="4676788"/>
          </a:xfrm>
        </p:grpSpPr>
        <p:pic>
          <p:nvPicPr>
            <p:cNvPr id="6" name="Picture 5" descr="A blue circle with white text&#10;&#10;Description automatically generated">
              <a:extLst>
                <a:ext uri="{FF2B5EF4-FFF2-40B4-BE49-F238E27FC236}">
                  <a16:creationId xmlns:a16="http://schemas.microsoft.com/office/drawing/2014/main" id="{1B00136B-FFBE-7279-FBB9-2F80AA8DC2BE}"/>
                </a:ext>
              </a:extLst>
            </p:cNvPr>
            <p:cNvPicPr>
              <a:picLocks noChangeAspect="1"/>
            </p:cNvPicPr>
            <p:nvPr/>
          </p:nvPicPr>
          <p:blipFill>
            <a:blip r:embed="rId3">
              <a:clrChange>
                <a:clrFrom>
                  <a:srgbClr val="F1F2F4"/>
                </a:clrFrom>
                <a:clrTo>
                  <a:srgbClr val="F1F2F4">
                    <a:alpha val="0"/>
                  </a:srgbClr>
                </a:clrTo>
              </a:clrChange>
              <a:extLst>
                <a:ext uri="{28A0092B-C50C-407E-A947-70E740481C1C}">
                  <a14:useLocalDpi xmlns:a14="http://schemas.microsoft.com/office/drawing/2010/main" val="0"/>
                </a:ext>
              </a:extLst>
            </a:blip>
            <a:srcRect l="11913" t="20160" r="11379" b="4373"/>
            <a:stretch/>
          </p:blipFill>
          <p:spPr>
            <a:xfrm>
              <a:off x="7660421" y="1755546"/>
              <a:ext cx="4615662" cy="3962400"/>
            </a:xfrm>
            <a:prstGeom prst="rect">
              <a:avLst/>
            </a:prstGeom>
          </p:spPr>
        </p:pic>
        <p:sp>
          <p:nvSpPr>
            <p:cNvPr id="4" name="TextBox 3">
              <a:extLst>
                <a:ext uri="{FF2B5EF4-FFF2-40B4-BE49-F238E27FC236}">
                  <a16:creationId xmlns:a16="http://schemas.microsoft.com/office/drawing/2014/main" id="{7E03471A-444C-5D7E-CE44-EA49FC63943D}"/>
                </a:ext>
              </a:extLst>
            </p:cNvPr>
            <p:cNvSpPr txBox="1"/>
            <p:nvPr/>
          </p:nvSpPr>
          <p:spPr>
            <a:xfrm>
              <a:off x="7823231" y="5478227"/>
              <a:ext cx="4290042" cy="954107"/>
            </a:xfrm>
            <a:prstGeom prst="rect">
              <a:avLst/>
            </a:prstGeom>
            <a:noFill/>
          </p:spPr>
          <p:txBody>
            <a:bodyPr wrap="square">
              <a:spAutoFit/>
            </a:bodyPr>
            <a:lstStyle/>
            <a:p>
              <a:pPr algn="ctr"/>
              <a:r>
                <a:rPr lang="en-US" sz="2800" dirty="0"/>
                <a:t>It’s okay to be anxious!</a:t>
              </a:r>
              <a:br>
                <a:rPr lang="en-US" sz="2800" dirty="0"/>
              </a:br>
              <a:r>
                <a:rPr lang="en-US" sz="2800" dirty="0"/>
                <a:t>Just breathe.</a:t>
              </a:r>
              <a:endParaRPr lang="en-US" sz="2000" dirty="0"/>
            </a:p>
          </p:txBody>
        </p:sp>
      </p:grpSp>
    </p:spTree>
    <p:extLst>
      <p:ext uri="{BB962C8B-B14F-4D97-AF65-F5344CB8AC3E}">
        <p14:creationId xmlns:p14="http://schemas.microsoft.com/office/powerpoint/2010/main" val="2368883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2T W5 Activity" descr="A clipart video used to represent how students should maneuver around the room during the class activity to minimize transitional time.">
            <a:hlinkClick r:id="" action="ppaction://media"/>
            <a:extLst>
              <a:ext uri="{FF2B5EF4-FFF2-40B4-BE49-F238E27FC236}">
                <a16:creationId xmlns:a16="http://schemas.microsoft.com/office/drawing/2014/main" id="{12CA58E8-9BD6-3D21-2AF8-9EBA0A313750}"/>
              </a:ext>
            </a:extLst>
          </p:cNvPr>
          <p:cNvPicPr>
            <a:picLocks noChangeAspect="1"/>
          </p:cNvPicPr>
          <p:nvPr>
            <a:videoFile r:link="rId1"/>
            <p:extLst>
              <p:ext uri="{DAA4B4D4-6D71-4841-9C94-3DE7FCFB9230}">
                <p14:media xmlns:p14="http://schemas.microsoft.com/office/powerpoint/2010/main" r:embed="rId2">
                  <p14:trim st="1000"/>
                </p14:media>
              </p:ext>
            </p:extLst>
          </p:nvPr>
        </p:nvPicPr>
        <p:blipFill>
          <a:blip r:embed="rId4"/>
          <a:srcRect l="2371" t="18225" r="3504" b="2190"/>
          <a:stretch/>
        </p:blipFill>
        <p:spPr>
          <a:xfrm>
            <a:off x="384183" y="3122756"/>
            <a:ext cx="7842189" cy="3735244"/>
          </a:xfrm>
          <a:prstGeom prst="rect">
            <a:avLst/>
          </a:prstGeom>
        </p:spPr>
      </p:pic>
      <p:sp>
        <p:nvSpPr>
          <p:cNvPr id="2" name="Title 1">
            <a:extLst>
              <a:ext uri="{FF2B5EF4-FFF2-40B4-BE49-F238E27FC236}">
                <a16:creationId xmlns:a16="http://schemas.microsoft.com/office/drawing/2014/main" id="{2D07B471-80D7-785E-A5B5-DBF3338B0583}"/>
              </a:ext>
            </a:extLst>
          </p:cNvPr>
          <p:cNvSpPr>
            <a:spLocks noGrp="1"/>
          </p:cNvSpPr>
          <p:nvPr>
            <p:ph type="title"/>
          </p:nvPr>
        </p:nvSpPr>
        <p:spPr>
          <a:xfrm>
            <a:off x="0" y="0"/>
            <a:ext cx="12192000" cy="1325880"/>
          </a:xfrm>
        </p:spPr>
        <p:txBody>
          <a:bodyPr>
            <a:noAutofit/>
          </a:bodyPr>
          <a:lstStyle/>
          <a:p>
            <a:r>
              <a:rPr lang="en-US" sz="4350" dirty="0"/>
              <a:t>Internalize the feeling of public speaking to calm fears.</a:t>
            </a:r>
            <a:br>
              <a:rPr lang="en-US" sz="4350" dirty="0"/>
            </a:br>
            <a:r>
              <a:rPr lang="en-US" sz="4350" dirty="0"/>
              <a:t>(28-min activity) </a:t>
            </a:r>
          </a:p>
        </p:txBody>
      </p:sp>
      <p:sp>
        <p:nvSpPr>
          <p:cNvPr id="3" name="Content Placeholder 2">
            <a:extLst>
              <a:ext uri="{FF2B5EF4-FFF2-40B4-BE49-F238E27FC236}">
                <a16:creationId xmlns:a16="http://schemas.microsoft.com/office/drawing/2014/main" id="{5943727F-B63A-1130-BDCF-50232D88BD5E}"/>
              </a:ext>
            </a:extLst>
          </p:cNvPr>
          <p:cNvSpPr>
            <a:spLocks noGrp="1"/>
          </p:cNvSpPr>
          <p:nvPr>
            <p:ph idx="1"/>
          </p:nvPr>
        </p:nvSpPr>
        <p:spPr>
          <a:xfrm>
            <a:off x="384184" y="1325880"/>
            <a:ext cx="6226823" cy="2331720"/>
          </a:xfrm>
        </p:spPr>
        <p:txBody>
          <a:bodyPr>
            <a:normAutofit/>
          </a:bodyPr>
          <a:lstStyle/>
          <a:p>
            <a:r>
              <a:rPr lang="en-US" dirty="0">
                <a:ea typeface="Calibri" panose="020F0502020204030204" pitchFamily="34" charset="0"/>
                <a:cs typeface="Calibri" panose="020F0502020204030204" pitchFamily="34" charset="0"/>
              </a:rPr>
              <a:t>Practice speaking conversationally under pressure.</a:t>
            </a:r>
          </a:p>
          <a:p>
            <a:pPr lvl="1"/>
            <a:r>
              <a:rPr lang="en-US" dirty="0">
                <a:ea typeface="Calibri" panose="020F0502020204030204" pitchFamily="34" charset="0"/>
                <a:cs typeface="Calibri" panose="020F0502020204030204" pitchFamily="34" charset="0"/>
              </a:rPr>
              <a:t>Talk about ANYTHING for 60 seconds!</a:t>
            </a:r>
          </a:p>
          <a:p>
            <a:pPr lvl="1"/>
            <a:r>
              <a:rPr lang="en-US" dirty="0">
                <a:ea typeface="Calibri" panose="020F0502020204030204" pitchFamily="34" charset="0"/>
                <a:cs typeface="Calibri" panose="020F0502020204030204" pitchFamily="34" charset="0"/>
              </a:rPr>
              <a:t>At time, quickly rotate to next speaker.</a:t>
            </a:r>
          </a:p>
          <a:p>
            <a:pPr lvl="1"/>
            <a:r>
              <a:rPr lang="en-US" dirty="0">
                <a:ea typeface="Calibri" panose="020F0502020204030204" pitchFamily="34" charset="0"/>
                <a:cs typeface="Calibri" panose="020F0502020204030204" pitchFamily="34" charset="0"/>
              </a:rPr>
              <a:t>Be supportive! Snaps are appreciated.</a:t>
            </a:r>
          </a:p>
        </p:txBody>
      </p:sp>
      <p:sp>
        <p:nvSpPr>
          <p:cNvPr id="8" name="TextBox 7">
            <a:extLst>
              <a:ext uri="{FF2B5EF4-FFF2-40B4-BE49-F238E27FC236}">
                <a16:creationId xmlns:a16="http://schemas.microsoft.com/office/drawing/2014/main" id="{9312D950-A4EC-DD89-209D-5A8963ACA04B}"/>
              </a:ext>
            </a:extLst>
          </p:cNvPr>
          <p:cNvSpPr txBox="1"/>
          <p:nvPr/>
        </p:nvSpPr>
        <p:spPr>
          <a:xfrm>
            <a:off x="6526925" y="1241798"/>
            <a:ext cx="5381296" cy="2246769"/>
          </a:xfrm>
          <a:prstGeom prst="rect">
            <a:avLst/>
          </a:prstGeom>
          <a:noFill/>
        </p:spPr>
        <p:txBody>
          <a:bodyPr wrap="square">
            <a:spAutoFit/>
          </a:bodyPr>
          <a:lstStyle/>
          <a:p>
            <a:pPr marL="457200" indent="-457200">
              <a:buFont typeface="Arial" panose="020B0604020202020204" pitchFamily="34" charset="0"/>
              <a:buChar char="•"/>
            </a:pPr>
            <a:r>
              <a:rPr lang="en-US" sz="2800" dirty="0">
                <a:ea typeface="Calibri" panose="020F0502020204030204" pitchFamily="34" charset="0"/>
                <a:cs typeface="Calibri" panose="020F0502020204030204" pitchFamily="34" charset="0"/>
              </a:rPr>
              <a:t>Observe and reflect on successes and shortcomings.</a:t>
            </a:r>
            <a:endParaRPr lang="en-US" sz="2800" dirty="0"/>
          </a:p>
          <a:p>
            <a:pPr marL="914400" lvl="1" indent="-457200">
              <a:buFont typeface="Arial" panose="020B0604020202020204" pitchFamily="34" charset="0"/>
              <a:buChar char="•"/>
            </a:pPr>
            <a:r>
              <a:rPr lang="en-US" sz="2800" dirty="0"/>
              <a:t>Canvas </a:t>
            </a:r>
            <a:r>
              <a:rPr lang="en-US" sz="2800" dirty="0">
                <a:ea typeface="Calibri" panose="020F0502020204030204" pitchFamily="34" charset="0"/>
                <a:cs typeface="Calibri" panose="020F0502020204030204" pitchFamily="34" charset="0"/>
              </a:rPr>
              <a:t>→ Assignments → </a:t>
            </a:r>
            <a:br>
              <a:rPr lang="en-US" sz="2800" dirty="0">
                <a:ea typeface="Calibri" panose="020F0502020204030204" pitchFamily="34" charset="0"/>
                <a:cs typeface="Calibri" panose="020F0502020204030204" pitchFamily="34" charset="0"/>
              </a:rPr>
            </a:br>
            <a:r>
              <a:rPr lang="en-US" sz="2800" dirty="0">
                <a:ea typeface="Calibri" panose="020F0502020204030204" pitchFamily="34" charset="0"/>
                <a:cs typeface="Calibri" panose="020F0502020204030204" pitchFamily="34" charset="0"/>
              </a:rPr>
              <a:t>In-Class Activities →</a:t>
            </a:r>
            <a:br>
              <a:rPr lang="en-US" sz="2800" dirty="0">
                <a:ea typeface="Calibri" panose="020F0502020204030204" pitchFamily="34" charset="0"/>
                <a:cs typeface="Calibri" panose="020F0502020204030204" pitchFamily="34" charset="0"/>
              </a:rPr>
            </a:br>
            <a:r>
              <a:rPr lang="en-US" sz="2800" dirty="0"/>
              <a:t>Week 5 Activity</a:t>
            </a:r>
            <a:endParaRPr lang="en-US" sz="2400" dirty="0">
              <a:ea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41C0A182-7E12-A59E-2716-97F3778DD198}"/>
              </a:ext>
            </a:extLst>
          </p:cNvPr>
          <p:cNvSpPr txBox="1"/>
          <p:nvPr/>
        </p:nvSpPr>
        <p:spPr>
          <a:xfrm>
            <a:off x="8338275" y="4799055"/>
            <a:ext cx="3364437" cy="1384995"/>
          </a:xfrm>
          <a:prstGeom prst="rect">
            <a:avLst/>
          </a:prstGeom>
          <a:noFill/>
        </p:spPr>
        <p:txBody>
          <a:bodyPr wrap="square">
            <a:spAutoFit/>
          </a:bodyPr>
          <a:lstStyle/>
          <a:p>
            <a:pPr algn="ctr"/>
            <a:r>
              <a:rPr lang="en-US" sz="2800" dirty="0"/>
              <a:t>Minimize transitional time by standing if your turn is next.</a:t>
            </a:r>
          </a:p>
        </p:txBody>
      </p:sp>
    </p:spTree>
    <p:extLst>
      <p:ext uri="{BB962C8B-B14F-4D97-AF65-F5344CB8AC3E}">
        <p14:creationId xmlns:p14="http://schemas.microsoft.com/office/powerpoint/2010/main" val="778539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20879" fill="hold"/>
                                        <p:tgtEl>
                                          <p:spTgt spid="5"/>
                                        </p:tgtEl>
                                      </p:cBhvr>
                                    </p:cmd>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0" end="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p:cTn id="25" fill="hold" display="0">
                  <p:stCondLst>
                    <p:cond delay="indefinite"/>
                  </p:stCondLst>
                </p:cTn>
                <p:tgtEl>
                  <p:spTgt spid="5"/>
                </p:tgtEl>
              </p:cMediaNode>
            </p:video>
            <p:seq concurrent="1" nextAc="seek">
              <p:cTn id="26" restart="whenNotActive" fill="hold" evtFilter="cancelBubble" nodeType="interactiveSeq">
                <p:stCondLst>
                  <p:cond evt="onClick" delay="0">
                    <p:tgtEl>
                      <p:spTgt spid="5"/>
                    </p:tgtEl>
                  </p:cond>
                </p:stCondLst>
                <p:endSync evt="end" delay="0">
                  <p:rtn val="all"/>
                </p:endSync>
                <p:childTnLst>
                  <p:par>
                    <p:cTn id="27" fill="hold">
                      <p:stCondLst>
                        <p:cond delay="0"/>
                      </p:stCondLst>
                      <p:childTnLst>
                        <p:par>
                          <p:cTn id="28" fill="hold">
                            <p:stCondLst>
                              <p:cond delay="0"/>
                            </p:stCondLst>
                            <p:childTnLst>
                              <p:par>
                                <p:cTn id="29" presetID="2" presetClass="mediacall" presetSubtype="0" fill="hold" nodeType="clickEffect">
                                  <p:stCondLst>
                                    <p:cond delay="0"/>
                                  </p:stCondLst>
                                  <p:childTnLst>
                                    <p:cmd type="call" cmd="togglePause">
                                      <p:cBhvr>
                                        <p:cTn id="30" dur="1" fill="hold"/>
                                        <p:tgtEl>
                                          <p:spTgt spid="5"/>
                                        </p:tgtEl>
                                      </p:cBhvr>
                                    </p:cmd>
                                  </p:childTnLst>
                                </p:cTn>
                              </p:par>
                            </p:childTnLst>
                          </p:cTn>
                        </p:par>
                      </p:childTnLst>
                    </p:cTn>
                  </p:par>
                </p:childTnLst>
              </p:cTn>
              <p:nextCondLst>
                <p:cond evt="onClick" delay="0">
                  <p:tgtEl>
                    <p:spTgt spid="5"/>
                  </p:tgtEl>
                </p:cond>
              </p:nextCondLst>
            </p:seq>
          </p:childTnLst>
        </p:cTn>
      </p:par>
    </p:tnLst>
    <p:bldLst>
      <p:bldP spid="9"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33944</TotalTime>
  <Words>973</Words>
  <Application>Microsoft Office PowerPoint</Application>
  <PresentationFormat>Widescreen</PresentationFormat>
  <Paragraphs>91</Paragraphs>
  <Slides>9</Slides>
  <Notes>4</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Aptos</vt:lpstr>
      <vt:lpstr>Aptos Display</vt:lpstr>
      <vt:lpstr>Arial</vt:lpstr>
      <vt:lpstr>Calibri</vt:lpstr>
      <vt:lpstr>Office Theme</vt:lpstr>
      <vt:lpstr>Effective Delivery during Science Presentations</vt:lpstr>
      <vt:lpstr>Describe the best and worst lectures that you have attended. Be specific!</vt:lpstr>
      <vt:lpstr>Week 5 Learning Goals By the end of this lesson, you will be able to…</vt:lpstr>
      <vt:lpstr>Week 5 Learning Goals By the end of this lesson, you will be able to…</vt:lpstr>
      <vt:lpstr>Novice public speakers often face 3 main challenges.</vt:lpstr>
      <vt:lpstr>A compelling narrative helps structure complex material.</vt:lpstr>
      <vt:lpstr>Conversations are more engaging than lectures.</vt:lpstr>
      <vt:lpstr>Own your talk! Combat anxiety with focused control. </vt:lpstr>
      <vt:lpstr>Internalize the feeling of public speaking to calm fears. (28-min activity)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Tarr, Steven W</dc:creator>
  <cp:lastModifiedBy>Tarr, Steven W</cp:lastModifiedBy>
  <cp:revision>298</cp:revision>
  <dcterms:created xsi:type="dcterms:W3CDTF">2024-12-27T19:18:09Z</dcterms:created>
  <dcterms:modified xsi:type="dcterms:W3CDTF">2025-11-24T02:09:49Z</dcterms:modified>
</cp:coreProperties>
</file>