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60" r:id="rId2"/>
    <p:sldId id="3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135E1-597B-47CD-B28F-B1E28B60C62F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B67EF-A443-4DE1-A30D-84B614D73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61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90bfb50704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90bfb50704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>
          <a:extLst>
            <a:ext uri="{FF2B5EF4-FFF2-40B4-BE49-F238E27FC236}">
              <a16:creationId xmlns:a16="http://schemas.microsoft.com/office/drawing/2014/main" id="{3E3D31CE-C13C-0FFB-C49F-BD20B19DB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90bfb50704_0_84:notes">
            <a:extLst>
              <a:ext uri="{FF2B5EF4-FFF2-40B4-BE49-F238E27FC236}">
                <a16:creationId xmlns:a16="http://schemas.microsoft.com/office/drawing/2014/main" id="{6CEB8C55-47B1-2D65-0D38-199A250C80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90bfb50704_0_84:notes">
            <a:extLst>
              <a:ext uri="{FF2B5EF4-FFF2-40B4-BE49-F238E27FC236}">
                <a16:creationId xmlns:a16="http://schemas.microsoft.com/office/drawing/2014/main" id="{1C14CC13-B2C9-F50F-E30F-B6BB4FFEE79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448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658685" y="1008934"/>
            <a:ext cx="1442167" cy="1499933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7091134" y="4355634"/>
            <a:ext cx="1442167" cy="1499933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059600" y="1925673"/>
            <a:ext cx="4072800" cy="204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059600" y="4155440"/>
            <a:ext cx="40728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8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6560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276167"/>
            <a:ext cx="11360800" cy="28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21333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415600" y="4216000"/>
            <a:ext cx="11360800" cy="14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8659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3902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10127918" y="613634"/>
            <a:ext cx="1442167" cy="1499933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7" name="Google Shape;17;p3"/>
          <p:cNvSpPr/>
          <p:nvPr/>
        </p:nvSpPr>
        <p:spPr>
          <a:xfrm rot="10800000" flipH="1">
            <a:off x="621901" y="4744434"/>
            <a:ext cx="1442167" cy="1499933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1031600" y="2408600"/>
            <a:ext cx="10128800" cy="20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8388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61597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5333200" cy="4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6443200" y="1633633"/>
            <a:ext cx="5333200" cy="44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795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48351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15600" y="1865867"/>
            <a:ext cx="3744000" cy="37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9391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7838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3587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43" name="Google Shape;43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354000" y="1239033"/>
            <a:ext cx="5393600" cy="238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354000" y="3692001"/>
            <a:ext cx="5393600" cy="20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8830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body" idx="1"/>
          </p:nvPr>
        </p:nvSpPr>
        <p:spPr>
          <a:xfrm>
            <a:off x="426000" y="5625233"/>
            <a:ext cx="7998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32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94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>
              <a:buNone/>
              <a:defRPr sz="1333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285598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/>
          <p:cNvPicPr preferRelativeResize="0"/>
          <p:nvPr/>
        </p:nvPicPr>
        <p:blipFill rotWithShape="1">
          <a:blip r:embed="rId3">
            <a:alphaModFix amt="2000"/>
          </a:blip>
          <a:srcRect b="42336"/>
          <a:stretch/>
        </p:blipFill>
        <p:spPr>
          <a:xfrm>
            <a:off x="-6066" y="0"/>
            <a:ext cx="89072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/>
          <a:p>
            <a:r>
              <a:rPr lang="en" dirty="0"/>
              <a:t>Be Like Water</a:t>
            </a:r>
            <a:endParaRPr dirty="0"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" sz="2400" dirty="0"/>
              <a:t>Fluid water is rotationally and translationally symmetric</a:t>
            </a:r>
            <a:endParaRPr sz="2400" dirty="0"/>
          </a:p>
          <a:p>
            <a:pPr>
              <a:lnSpc>
                <a:spcPct val="150000"/>
              </a:lnSpc>
            </a:pPr>
            <a:r>
              <a:rPr lang="en" sz="2400" dirty="0"/>
              <a:t>Solid water (ice) is crystalline and has preferred axes along which water molecules are aligned</a:t>
            </a:r>
            <a:endParaRPr sz="2400" dirty="0"/>
          </a:p>
          <a:p>
            <a:pPr>
              <a:lnSpc>
                <a:spcPct val="150000"/>
              </a:lnSpc>
            </a:pPr>
            <a:r>
              <a:rPr lang="en" sz="2400" dirty="0"/>
              <a:t>The transition of water from higher energy fluid phase to lower energy solid phase breaks symmetry</a:t>
            </a:r>
            <a:endParaRPr sz="2400" dirty="0"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4265" y="4001301"/>
            <a:ext cx="6317736" cy="271663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9E5983-C5A6-8F6E-AEA1-F31961F3F52B}"/>
              </a:ext>
            </a:extLst>
          </p:cNvPr>
          <p:cNvSpPr txBox="1"/>
          <p:nvPr/>
        </p:nvSpPr>
        <p:spPr>
          <a:xfrm>
            <a:off x="1985357" y="95856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003F8C-8A24-65B9-F93B-CEB9BDF97FD0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>
          <a:extLst>
            <a:ext uri="{FF2B5EF4-FFF2-40B4-BE49-F238E27FC236}">
              <a16:creationId xmlns:a16="http://schemas.microsoft.com/office/drawing/2014/main" id="{B3476974-D77A-708F-DF08-DADEE987A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>
            <a:extLst>
              <a:ext uri="{FF2B5EF4-FFF2-40B4-BE49-F238E27FC236}">
                <a16:creationId xmlns:a16="http://schemas.microsoft.com/office/drawing/2014/main" id="{6A90A9FB-C826-7200-7B61-D4E6703283AA}"/>
              </a:ext>
            </a:extLst>
          </p:cNvPr>
          <p:cNvPicPr preferRelativeResize="0"/>
          <p:nvPr/>
        </p:nvPicPr>
        <p:blipFill rotWithShape="1">
          <a:blip r:embed="rId3">
            <a:alphaModFix amt="2000"/>
          </a:blip>
          <a:srcRect b="42336"/>
          <a:stretch/>
        </p:blipFill>
        <p:spPr>
          <a:xfrm>
            <a:off x="-6066" y="0"/>
            <a:ext cx="89072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>
            <a:extLst>
              <a:ext uri="{FF2B5EF4-FFF2-40B4-BE49-F238E27FC236}">
                <a16:creationId xmlns:a16="http://schemas.microsoft.com/office/drawing/2014/main" id="{98151DC2-7166-BF74-DAC2-4DEA8397075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21233"/>
            <a:ext cx="11360800" cy="1108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/>
          </a:bodyPr>
          <a:lstStyle/>
          <a:p>
            <a:r>
              <a:rPr lang="en" dirty="0"/>
              <a:t>Be Like Water</a:t>
            </a:r>
            <a:endParaRPr dirty="0"/>
          </a:p>
        </p:txBody>
      </p:sp>
      <p:sp>
        <p:nvSpPr>
          <p:cNvPr id="84" name="Google Shape;84;p16">
            <a:extLst>
              <a:ext uri="{FF2B5EF4-FFF2-40B4-BE49-F238E27FC236}">
                <a16:creationId xmlns:a16="http://schemas.microsoft.com/office/drawing/2014/main" id="{9CCB8EDC-8394-8AE7-4CCD-2832D6A93E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633633"/>
            <a:ext cx="11360800" cy="447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" sz="2400" dirty="0"/>
              <a:t>Fluid water is rotationally and translationally symmetric</a:t>
            </a:r>
            <a:endParaRPr sz="2400" dirty="0"/>
          </a:p>
          <a:p>
            <a:pPr>
              <a:lnSpc>
                <a:spcPct val="150000"/>
              </a:lnSpc>
            </a:pPr>
            <a:r>
              <a:rPr lang="en" sz="2400" dirty="0"/>
              <a:t>Solid water (ice) is crystalline and has preferred axes along which water molecules are aligned</a:t>
            </a:r>
            <a:endParaRPr sz="2400" dirty="0"/>
          </a:p>
          <a:p>
            <a:pPr>
              <a:lnSpc>
                <a:spcPct val="150000"/>
              </a:lnSpc>
            </a:pPr>
            <a:r>
              <a:rPr lang="en" sz="2400" dirty="0"/>
              <a:t>The transition of water from higher energy fluid phase to lower energy solid phase breaks symmetry</a:t>
            </a:r>
            <a:endParaRPr sz="2400" dirty="0"/>
          </a:p>
        </p:txBody>
      </p:sp>
      <p:pic>
        <p:nvPicPr>
          <p:cNvPr id="85" name="Google Shape;85;p16">
            <a:extLst>
              <a:ext uri="{FF2B5EF4-FFF2-40B4-BE49-F238E27FC236}">
                <a16:creationId xmlns:a16="http://schemas.microsoft.com/office/drawing/2014/main" id="{3CE04382-7E00-758D-6DCA-CA029C4FE7E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4265" y="4001301"/>
            <a:ext cx="6317736" cy="27166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73F1FC-5ADA-2B24-1799-B4AEBAB19337}"/>
              </a:ext>
            </a:extLst>
          </p:cNvPr>
          <p:cNvSpPr txBox="1"/>
          <p:nvPr/>
        </p:nvSpPr>
        <p:spPr>
          <a:xfrm>
            <a:off x="4177030" y="82318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3842667113"/>
      </p:ext>
    </p:extLst>
  </p:cSld>
  <p:clrMapOvr>
    <a:masterClrMapping/>
  </p:clrMapOvr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57BB8A"/>
      </a:accent3>
      <a:accent4>
        <a:srgbClr val="78909C"/>
      </a:accent4>
      <a:accent5>
        <a:srgbClr val="607D8B"/>
      </a:accent5>
      <a:accent6>
        <a:srgbClr val="DCE755"/>
      </a:accent6>
      <a:hlink>
        <a:srgbClr val="607D8B"/>
      </a:hlink>
      <a:folHlink>
        <a:srgbClr val="607D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99</Words>
  <Application>Microsoft Office PowerPoint</Application>
  <PresentationFormat>Widescreen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Arial</vt:lpstr>
      <vt:lpstr>Calibri</vt:lpstr>
      <vt:lpstr>Economica</vt:lpstr>
      <vt:lpstr>Open Sans</vt:lpstr>
      <vt:lpstr>Luxe</vt:lpstr>
      <vt:lpstr>Be Like Water</vt:lpstr>
      <vt:lpstr>Be Like Water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2025-01-08T00:12:02Z</dcterms:modified>
</cp:coreProperties>
</file>