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57" r:id="rId2"/>
    <p:sldId id="358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46" d="100"/>
          <a:sy n="46" d="100"/>
        </p:scale>
        <p:origin x="82" y="6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04686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52731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1864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81897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57084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09189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53013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49083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88585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74472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70368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2025/1/7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32650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+mj-lt"/>
                <a:cs typeface="+mj-lt"/>
              </a:rPr>
              <a:t>Chiral Molecules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1" y="1825625"/>
            <a:ext cx="8671560" cy="4351338"/>
          </a:xfrm>
        </p:spPr>
        <p:txBody>
          <a:bodyPr vert="horz" lIns="91440" tIns="45720" rIns="91440" bIns="45720" rtlCol="0" anchor="t">
            <a:normAutofit fontScale="92500" lnSpcReduction="20000"/>
          </a:bodyPr>
          <a:lstStyle/>
          <a:p>
            <a:pPr marL="342900">
              <a:buFont typeface="Arial,Sans-Serif" panose="020B0604020202020204" pitchFamily="34" charset="0"/>
            </a:pPr>
            <a:r>
              <a:rPr lang="en-US" dirty="0">
                <a:ea typeface="+mn-lt"/>
                <a:cs typeface="+mn-lt"/>
              </a:rPr>
              <a:t>Chiral Molecules are molecules or ions that cannot be superimposed on their mirror images </a:t>
            </a:r>
          </a:p>
          <a:p>
            <a:pPr marL="800100" lvl="1">
              <a:buFont typeface="Arial,Sans-Serif" panose="020B0604020202020204" pitchFamily="34" charset="0"/>
            </a:pPr>
            <a:r>
              <a:rPr lang="en-US" dirty="0">
                <a:ea typeface="+mn-lt"/>
                <a:cs typeface="+mn-lt"/>
              </a:rPr>
              <a:t>All biological systems are chiral</a:t>
            </a:r>
          </a:p>
          <a:p>
            <a:pPr marL="342900">
              <a:buFont typeface="Arial,Sans-Serif" panose="020B0604020202020204" pitchFamily="34" charset="0"/>
            </a:pPr>
            <a:endParaRPr lang="en-US" dirty="0">
              <a:ea typeface="+mn-lt"/>
              <a:cs typeface="+mn-lt"/>
            </a:endParaRPr>
          </a:p>
          <a:p>
            <a:pPr marL="342900">
              <a:buFont typeface="Arial,Sans-Serif" panose="020B0604020202020204" pitchFamily="34" charset="0"/>
            </a:pPr>
            <a:r>
              <a:rPr lang="en-US" dirty="0">
                <a:ea typeface="+mn-lt"/>
                <a:cs typeface="+mn-lt"/>
              </a:rPr>
              <a:t>In our experiment we used L and D-cysteine</a:t>
            </a:r>
          </a:p>
          <a:p>
            <a:pPr marL="800100" lvl="1">
              <a:buFont typeface="Arial,Sans-Serif" panose="020B0604020202020204" pitchFamily="34" charset="0"/>
            </a:pPr>
            <a:r>
              <a:rPr lang="en-US" dirty="0">
                <a:ea typeface="+mn-lt"/>
                <a:cs typeface="+mn-lt"/>
              </a:rPr>
              <a:t>Which is "symmetrical" with D-cysteine</a:t>
            </a:r>
          </a:p>
          <a:p>
            <a:pPr marL="800100" lvl="1">
              <a:buFont typeface="Arial,Sans-Serif" panose="020B0604020202020204" pitchFamily="34" charset="0"/>
            </a:pPr>
            <a:r>
              <a:rPr lang="en-US" dirty="0">
                <a:ea typeface="+mn-lt"/>
                <a:cs typeface="+mn-lt"/>
              </a:rPr>
              <a:t>Enantiomers: "Mirror Image"</a:t>
            </a:r>
          </a:p>
          <a:p>
            <a:pPr marL="514350" lvl="1">
              <a:buFont typeface="Arial,Sans-Serif" panose="020B0604020202020204" pitchFamily="34" charset="0"/>
            </a:pPr>
            <a:endParaRPr lang="en-US" dirty="0">
              <a:ea typeface="+mn-lt"/>
              <a:cs typeface="+mn-lt"/>
            </a:endParaRPr>
          </a:p>
          <a:p>
            <a:pPr marL="514350" lvl="1">
              <a:buFont typeface="Arial,Sans-Serif" panose="020B0604020202020204" pitchFamily="34" charset="0"/>
            </a:pPr>
            <a:endParaRPr lang="en-US" dirty="0">
              <a:ea typeface="+mn-lt"/>
              <a:cs typeface="+mn-lt"/>
            </a:endParaRPr>
          </a:p>
          <a:p>
            <a:pPr marL="342900">
              <a:buFont typeface="Arial,Sans-Serif" panose="020B0604020202020204" pitchFamily="34" charset="0"/>
            </a:pPr>
            <a:r>
              <a:rPr lang="en-US" dirty="0">
                <a:ea typeface="+mn-lt"/>
                <a:cs typeface="+mn-lt"/>
              </a:rPr>
              <a:t>“Same” but “Different” Chemical and Physical properties</a:t>
            </a:r>
          </a:p>
          <a:p>
            <a:pPr marL="800100" lvl="1">
              <a:buFont typeface="Arial,Sans-Serif" panose="020B0604020202020204" pitchFamily="34" charset="0"/>
            </a:pPr>
            <a:r>
              <a:rPr lang="en-US" dirty="0">
                <a:ea typeface="+mn-lt"/>
                <a:cs typeface="+mn-lt"/>
              </a:rPr>
              <a:t>Different properties in reaction with other chiral molecules</a:t>
            </a:r>
          </a:p>
          <a:p>
            <a:pPr marL="800100" lvl="1">
              <a:buFont typeface="Arial,Sans-Serif" panose="020B0604020202020204" pitchFamily="34" charset="0"/>
            </a:pPr>
            <a:r>
              <a:rPr lang="en-US" dirty="0">
                <a:ea typeface="+mn-lt"/>
                <a:cs typeface="+mn-lt"/>
              </a:rPr>
              <a:t>Opposite properties in optical </a:t>
            </a:r>
            <a:r>
              <a:rPr lang="en-US" dirty="0" err="1">
                <a:ea typeface="+mn-lt"/>
                <a:cs typeface="+mn-lt"/>
              </a:rPr>
              <a:t>activites</a:t>
            </a:r>
            <a:endParaRPr lang="en-US" dirty="0"/>
          </a:p>
        </p:txBody>
      </p:sp>
      <p:pic>
        <p:nvPicPr>
          <p:cNvPr id="4" name="Picture 4" descr="Diagram&#10;&#10;Description automatically generate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46059" y="457275"/>
            <a:ext cx="2585508" cy="2347853"/>
          </a:xfrm>
          <a:prstGeom prst="rect">
            <a:avLst/>
          </a:prstGeom>
        </p:spPr>
      </p:pic>
      <p:pic>
        <p:nvPicPr>
          <p:cNvPr id="5" name="Picture 5" descr="A picture containing text, watch&#10;&#10;Description automatically generate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99564" y="3144882"/>
            <a:ext cx="2743200" cy="1407801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50425" y="5027907"/>
            <a:ext cx="2437224" cy="164700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0C2E2B9-AA99-C9EC-625B-BD2C4AB1A5E1}"/>
              </a:ext>
            </a:extLst>
          </p:cNvPr>
          <p:cNvSpPr txBox="1"/>
          <p:nvPr/>
        </p:nvSpPr>
        <p:spPr>
          <a:xfrm>
            <a:off x="0" y="11182"/>
            <a:ext cx="8707120" cy="707886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Leave this slide unchanged for reference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97BCD31-9A61-73C6-FE18-3775CE9D5CAA}"/>
              </a:ext>
            </a:extLst>
          </p:cNvPr>
          <p:cNvSpPr txBox="1"/>
          <p:nvPr/>
        </p:nvSpPr>
        <p:spPr>
          <a:xfrm>
            <a:off x="1" y="6273225"/>
            <a:ext cx="3749040" cy="584775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Put your names here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AEC0E9-4E6C-599A-8C71-CFDEC5EE03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B87DC7-F3BF-46B7-A6AB-3C932FBCFA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+mj-lt"/>
                <a:cs typeface="+mj-lt"/>
              </a:rPr>
              <a:t>Chiral Molecules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6722FD-EBAD-DF46-EA8E-E1E5695484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825625"/>
            <a:ext cx="8671560" cy="4351338"/>
          </a:xfrm>
        </p:spPr>
        <p:txBody>
          <a:bodyPr vert="horz" lIns="91440" tIns="45720" rIns="91440" bIns="45720" rtlCol="0" anchor="t">
            <a:normAutofit fontScale="92500" lnSpcReduction="20000"/>
          </a:bodyPr>
          <a:lstStyle/>
          <a:p>
            <a:pPr marL="342900">
              <a:buFont typeface="Arial,Sans-Serif" panose="020B0604020202020204" pitchFamily="34" charset="0"/>
            </a:pPr>
            <a:r>
              <a:rPr lang="en-US" dirty="0">
                <a:ea typeface="+mn-lt"/>
                <a:cs typeface="+mn-lt"/>
              </a:rPr>
              <a:t>Chiral Molecules are molecules or ions that cannot be superimposed on their mirror images </a:t>
            </a:r>
          </a:p>
          <a:p>
            <a:pPr marL="800100" lvl="1">
              <a:buFont typeface="Arial,Sans-Serif" panose="020B0604020202020204" pitchFamily="34" charset="0"/>
            </a:pPr>
            <a:r>
              <a:rPr lang="en-US" dirty="0">
                <a:ea typeface="+mn-lt"/>
                <a:cs typeface="+mn-lt"/>
              </a:rPr>
              <a:t>All biological systems are chiral</a:t>
            </a:r>
          </a:p>
          <a:p>
            <a:pPr marL="342900">
              <a:buFont typeface="Arial,Sans-Serif" panose="020B0604020202020204" pitchFamily="34" charset="0"/>
            </a:pPr>
            <a:endParaRPr lang="en-US" dirty="0">
              <a:ea typeface="+mn-lt"/>
              <a:cs typeface="+mn-lt"/>
            </a:endParaRPr>
          </a:p>
          <a:p>
            <a:pPr marL="342900">
              <a:buFont typeface="Arial,Sans-Serif" panose="020B0604020202020204" pitchFamily="34" charset="0"/>
            </a:pPr>
            <a:r>
              <a:rPr lang="en-US" dirty="0">
                <a:ea typeface="+mn-lt"/>
                <a:cs typeface="+mn-lt"/>
              </a:rPr>
              <a:t>In our experiment we used L and D-cysteine</a:t>
            </a:r>
          </a:p>
          <a:p>
            <a:pPr marL="800100" lvl="1">
              <a:buFont typeface="Arial,Sans-Serif" panose="020B0604020202020204" pitchFamily="34" charset="0"/>
            </a:pPr>
            <a:r>
              <a:rPr lang="en-US" dirty="0">
                <a:ea typeface="+mn-lt"/>
                <a:cs typeface="+mn-lt"/>
              </a:rPr>
              <a:t>Which is "symmetrical" with D-cysteine</a:t>
            </a:r>
          </a:p>
          <a:p>
            <a:pPr marL="800100" lvl="1">
              <a:buFont typeface="Arial,Sans-Serif" panose="020B0604020202020204" pitchFamily="34" charset="0"/>
            </a:pPr>
            <a:r>
              <a:rPr lang="en-US" dirty="0">
                <a:ea typeface="+mn-lt"/>
                <a:cs typeface="+mn-lt"/>
              </a:rPr>
              <a:t>Enantiomers: "Mirror Image"</a:t>
            </a:r>
          </a:p>
          <a:p>
            <a:pPr marL="514350" lvl="1">
              <a:buFont typeface="Arial,Sans-Serif" panose="020B0604020202020204" pitchFamily="34" charset="0"/>
            </a:pPr>
            <a:endParaRPr lang="en-US" dirty="0">
              <a:ea typeface="+mn-lt"/>
              <a:cs typeface="+mn-lt"/>
            </a:endParaRPr>
          </a:p>
          <a:p>
            <a:pPr marL="514350" lvl="1">
              <a:buFont typeface="Arial,Sans-Serif" panose="020B0604020202020204" pitchFamily="34" charset="0"/>
            </a:pPr>
            <a:endParaRPr lang="en-US" dirty="0">
              <a:ea typeface="+mn-lt"/>
              <a:cs typeface="+mn-lt"/>
            </a:endParaRPr>
          </a:p>
          <a:p>
            <a:pPr marL="342900">
              <a:buFont typeface="Arial,Sans-Serif" panose="020B0604020202020204" pitchFamily="34" charset="0"/>
            </a:pPr>
            <a:r>
              <a:rPr lang="en-US" dirty="0">
                <a:ea typeface="+mn-lt"/>
                <a:cs typeface="+mn-lt"/>
              </a:rPr>
              <a:t>“Same” but “Different” Chemical and Physical properties</a:t>
            </a:r>
          </a:p>
          <a:p>
            <a:pPr marL="800100" lvl="1">
              <a:buFont typeface="Arial,Sans-Serif" panose="020B0604020202020204" pitchFamily="34" charset="0"/>
            </a:pPr>
            <a:r>
              <a:rPr lang="en-US" dirty="0">
                <a:ea typeface="+mn-lt"/>
                <a:cs typeface="+mn-lt"/>
              </a:rPr>
              <a:t>Different properties in reaction with other chiral molecules</a:t>
            </a:r>
          </a:p>
          <a:p>
            <a:pPr marL="800100" lvl="1">
              <a:buFont typeface="Arial,Sans-Serif" panose="020B0604020202020204" pitchFamily="34" charset="0"/>
            </a:pPr>
            <a:r>
              <a:rPr lang="en-US" dirty="0">
                <a:ea typeface="+mn-lt"/>
                <a:cs typeface="+mn-lt"/>
              </a:rPr>
              <a:t>Opposite properties in optical </a:t>
            </a:r>
            <a:r>
              <a:rPr lang="en-US" dirty="0" err="1">
                <a:ea typeface="+mn-lt"/>
                <a:cs typeface="+mn-lt"/>
              </a:rPr>
              <a:t>activites</a:t>
            </a:r>
            <a:endParaRPr lang="en-US" dirty="0"/>
          </a:p>
        </p:txBody>
      </p:sp>
      <p:pic>
        <p:nvPicPr>
          <p:cNvPr id="4" name="Picture 4" descr="Diagram&#10;&#10;Description automatically generated">
            <a:extLst>
              <a:ext uri="{FF2B5EF4-FFF2-40B4-BE49-F238E27FC236}">
                <a16:creationId xmlns:a16="http://schemas.microsoft.com/office/drawing/2014/main" id="{40580BA2-026E-D116-005A-AEF1E29261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46059" y="457275"/>
            <a:ext cx="2585508" cy="2347853"/>
          </a:xfrm>
          <a:prstGeom prst="rect">
            <a:avLst/>
          </a:prstGeom>
        </p:spPr>
      </p:pic>
      <p:pic>
        <p:nvPicPr>
          <p:cNvPr id="5" name="Picture 5" descr="A picture containing text, watch&#10;&#10;Description automatically generated">
            <a:extLst>
              <a:ext uri="{FF2B5EF4-FFF2-40B4-BE49-F238E27FC236}">
                <a16:creationId xmlns:a16="http://schemas.microsoft.com/office/drawing/2014/main" id="{9ED2B234-077F-2598-A04F-18B8A6C254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99564" y="3144882"/>
            <a:ext cx="2743200" cy="1407801"/>
          </a:xfrm>
          <a:prstGeom prst="rect">
            <a:avLst/>
          </a:prstGeom>
        </p:spPr>
      </p:pic>
      <p:pic>
        <p:nvPicPr>
          <p:cNvPr id="6" name="Picture 6">
            <a:extLst>
              <a:ext uri="{FF2B5EF4-FFF2-40B4-BE49-F238E27FC236}">
                <a16:creationId xmlns:a16="http://schemas.microsoft.com/office/drawing/2014/main" id="{A73AF4D9-F8C0-1D62-9DA9-DCEA9C6559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50425" y="5027907"/>
            <a:ext cx="2437224" cy="164700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93148D8-AE5E-4C05-35FB-905EF877D0DE}"/>
              </a:ext>
            </a:extLst>
          </p:cNvPr>
          <p:cNvSpPr txBox="1"/>
          <p:nvPr/>
        </p:nvSpPr>
        <p:spPr>
          <a:xfrm>
            <a:off x="4177030" y="104168"/>
            <a:ext cx="3837940" cy="707886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Change this slide</a:t>
            </a:r>
          </a:p>
        </p:txBody>
      </p:sp>
    </p:spTree>
    <p:extLst>
      <p:ext uri="{BB962C8B-B14F-4D97-AF65-F5344CB8AC3E}">
        <p14:creationId xmlns:p14="http://schemas.microsoft.com/office/powerpoint/2010/main" val="12589773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89</TotalTime>
  <Words>145</Words>
  <Application>Microsoft Office PowerPoint</Application>
  <PresentationFormat>Widescreen</PresentationFormat>
  <Paragraphs>27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Arial,Sans-Serif</vt:lpstr>
      <vt:lpstr>Calibri</vt:lpstr>
      <vt:lpstr>Office 主题</vt:lpstr>
      <vt:lpstr>Chiral Molecules</vt:lpstr>
      <vt:lpstr>Chiral Molecules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Tarr, Steven W</dc:creator>
  <cp:lastModifiedBy>Tarr, Steven W</cp:lastModifiedBy>
  <cp:revision>3</cp:revision>
  <dcterms:created xsi:type="dcterms:W3CDTF">2025-01-06T23:24:30Z</dcterms:created>
  <dcterms:modified xsi:type="dcterms:W3CDTF">2025-01-08T00:12:41Z</dcterms:modified>
</cp:coreProperties>
</file>