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77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C5188-44C3-42B1-A371-4708F107946E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1721E-B44B-4210-B862-4B90CD666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93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AA0D0B16-DE3B-5C60-2DBB-7F1CB0431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932D25A2-7B2C-35F1-8422-C2C7A6DFC7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5DD28C34-C74D-70CE-08FB-9F838E6DD1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712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381000" y="1215485"/>
            <a:ext cx="11429999" cy="422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282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title"/>
          </p:nvPr>
        </p:nvSpPr>
        <p:spPr>
          <a:xfrm>
            <a:off x="381001" y="457200"/>
            <a:ext cx="393276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3200"/>
              <a:buFont typeface="Roboto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4642338" y="457201"/>
            <a:ext cx="7168663" cy="540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body" idx="2"/>
          </p:nvPr>
        </p:nvSpPr>
        <p:spPr>
          <a:xfrm>
            <a:off x="381001" y="2274849"/>
            <a:ext cx="3932767" cy="3594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8909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550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s">
  <p:cSld name="Chart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Google Shape;55;p12"/>
          <p:cNvSpPr>
            <a:spLocks noGrp="1"/>
          </p:cNvSpPr>
          <p:nvPr>
            <p:ph type="chart" idx="2"/>
          </p:nvPr>
        </p:nvSpPr>
        <p:spPr>
          <a:xfrm>
            <a:off x="381000" y="1435100"/>
            <a:ext cx="7510463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8116888" y="1435100"/>
            <a:ext cx="3694112" cy="3417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1747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body" idx="1"/>
          </p:nvPr>
        </p:nvSpPr>
        <p:spPr>
          <a:xfrm>
            <a:off x="381001" y="1235113"/>
            <a:ext cx="561763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2"/>
          </p:nvPr>
        </p:nvSpPr>
        <p:spPr>
          <a:xfrm>
            <a:off x="381001" y="2078658"/>
            <a:ext cx="5617633" cy="3362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body" idx="3"/>
          </p:nvPr>
        </p:nvSpPr>
        <p:spPr>
          <a:xfrm>
            <a:off x="6172200" y="1235113"/>
            <a:ext cx="56388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body" idx="4"/>
          </p:nvPr>
        </p:nvSpPr>
        <p:spPr>
          <a:xfrm>
            <a:off x="6172200" y="2078658"/>
            <a:ext cx="5638800" cy="3362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467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body" idx="1"/>
          </p:nvPr>
        </p:nvSpPr>
        <p:spPr>
          <a:xfrm>
            <a:off x="379048" y="1215483"/>
            <a:ext cx="5615353" cy="422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2"/>
          </p:nvPr>
        </p:nvSpPr>
        <p:spPr>
          <a:xfrm>
            <a:off x="6197600" y="1215483"/>
            <a:ext cx="5613400" cy="422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090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allery">
  <p:cSld name="Galler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5"/>
          <p:cNvSpPr>
            <a:spLocks noGrp="1"/>
          </p:cNvSpPr>
          <p:nvPr>
            <p:ph type="pic" idx="2"/>
          </p:nvPr>
        </p:nvSpPr>
        <p:spPr>
          <a:xfrm>
            <a:off x="381000" y="1425402"/>
            <a:ext cx="3074469" cy="208185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5"/>
          <p:cNvSpPr>
            <a:spLocks noGrp="1"/>
          </p:cNvSpPr>
          <p:nvPr>
            <p:ph type="pic" idx="3"/>
          </p:nvPr>
        </p:nvSpPr>
        <p:spPr>
          <a:xfrm>
            <a:off x="3771394" y="1425402"/>
            <a:ext cx="3074469" cy="2081855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15"/>
          <p:cNvSpPr>
            <a:spLocks noGrp="1"/>
          </p:cNvSpPr>
          <p:nvPr>
            <p:ph type="pic" idx="4"/>
          </p:nvPr>
        </p:nvSpPr>
        <p:spPr>
          <a:xfrm>
            <a:off x="7178140" y="1425402"/>
            <a:ext cx="3074469" cy="2081855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15"/>
          <p:cNvSpPr>
            <a:spLocks noGrp="1"/>
          </p:cNvSpPr>
          <p:nvPr>
            <p:ph type="pic" idx="5"/>
          </p:nvPr>
        </p:nvSpPr>
        <p:spPr>
          <a:xfrm>
            <a:off x="381000" y="3772092"/>
            <a:ext cx="3074469" cy="2081855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15"/>
          <p:cNvSpPr>
            <a:spLocks noGrp="1"/>
          </p:cNvSpPr>
          <p:nvPr>
            <p:ph type="pic" idx="6"/>
          </p:nvPr>
        </p:nvSpPr>
        <p:spPr>
          <a:xfrm>
            <a:off x="3771394" y="3772092"/>
            <a:ext cx="3074469" cy="2081855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15"/>
          <p:cNvSpPr>
            <a:spLocks noGrp="1"/>
          </p:cNvSpPr>
          <p:nvPr>
            <p:ph type="pic" idx="7"/>
          </p:nvPr>
        </p:nvSpPr>
        <p:spPr>
          <a:xfrm>
            <a:off x="7178140" y="3772092"/>
            <a:ext cx="3074469" cy="208185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56527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xfrm>
            <a:off x="381001" y="457200"/>
            <a:ext cx="393276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3200"/>
              <a:buFont typeface="Roboto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6"/>
          <p:cNvSpPr>
            <a:spLocks noGrp="1"/>
          </p:cNvSpPr>
          <p:nvPr>
            <p:ph type="pic" idx="2"/>
          </p:nvPr>
        </p:nvSpPr>
        <p:spPr>
          <a:xfrm>
            <a:off x="4614203" y="457201"/>
            <a:ext cx="7196798" cy="4983934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381001" y="2274850"/>
            <a:ext cx="3932767" cy="3166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70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381000" y="200722"/>
            <a:ext cx="11430000" cy="101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3600"/>
              <a:buFont typeface="Roboto"/>
              <a:buNone/>
              <a:defRPr sz="3600" b="1" i="0" u="none" strike="noStrike" cap="none">
                <a:solidFill>
                  <a:srgbClr val="A7934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body" idx="1"/>
          </p:nvPr>
        </p:nvSpPr>
        <p:spPr>
          <a:xfrm>
            <a:off x="381000" y="1215485"/>
            <a:ext cx="11429999" cy="422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003057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dt" idx="10"/>
          </p:nvPr>
        </p:nvSpPr>
        <p:spPr>
          <a:xfrm>
            <a:off x="1408329" y="6182540"/>
            <a:ext cx="154665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sldNum" idx="12"/>
          </p:nvPr>
        </p:nvSpPr>
        <p:spPr>
          <a:xfrm>
            <a:off x="381000" y="6182540"/>
            <a:ext cx="91657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C98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68081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>
            <a:spLocks noGrp="1"/>
          </p:cNvSpPr>
          <p:nvPr>
            <p:ph type="title"/>
          </p:nvPr>
        </p:nvSpPr>
        <p:spPr>
          <a:xfrm>
            <a:off x="381001" y="518884"/>
            <a:ext cx="3932767" cy="118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3200"/>
              <a:buFont typeface="Roboto"/>
              <a:buNone/>
            </a:pPr>
            <a:r>
              <a:rPr lang="en-US"/>
              <a:t>What is Graphene? </a:t>
            </a:r>
            <a:endParaRPr/>
          </a:p>
        </p:txBody>
      </p:sp>
      <p:sp>
        <p:nvSpPr>
          <p:cNvPr id="114" name="Google Shape;114;p20"/>
          <p:cNvSpPr txBox="1">
            <a:spLocks noGrp="1"/>
          </p:cNvSpPr>
          <p:nvPr>
            <p:ph type="body" idx="1"/>
          </p:nvPr>
        </p:nvSpPr>
        <p:spPr>
          <a:xfrm>
            <a:off x="227475" y="1172925"/>
            <a:ext cx="6895800" cy="56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400"/>
              <a:buChar char="•"/>
            </a:pPr>
            <a:r>
              <a:rPr lang="en-US"/>
              <a:t>Structure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Graphene is a 2D sheet of carbon atoms in which each carbon atom is bound to its 3 neighbors, forming honeycomb structure. </a:t>
            </a:r>
            <a:endParaRPr sz="180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Different from graphite, which is the stacking of graphene.</a:t>
            </a:r>
            <a:endParaRPr sz="1800"/>
          </a:p>
          <a:p>
            <a:pPr marL="68580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None/>
            </a:pPr>
            <a:endParaRPr/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Mobility</a:t>
            </a:r>
            <a:endParaRPr sz="1800">
              <a:solidFill>
                <a:schemeClr val="dk1"/>
              </a:solidFill>
            </a:endParaRPr>
          </a:p>
          <a:p>
            <a:pPr marL="685800" lvl="1" indent="-1651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Has been measured to have a mobility of 10^6cm^2/Vs</a:t>
            </a:r>
            <a:endParaRPr sz="1800">
              <a:solidFill>
                <a:schemeClr val="dk1"/>
              </a:solidFill>
            </a:endParaRPr>
          </a:p>
          <a:p>
            <a:pPr marL="6858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228600" lvl="0" indent="-266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Band Gap Theory </a:t>
            </a:r>
            <a:endParaRPr>
              <a:solidFill>
                <a:schemeClr val="dk1"/>
              </a:solidFill>
            </a:endParaRPr>
          </a:p>
          <a:p>
            <a:pPr marL="685800" lvl="1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Band Gap is the distance between valence band of electrons and the conductions band</a:t>
            </a:r>
            <a:endParaRPr sz="1800">
              <a:solidFill>
                <a:schemeClr val="dk1"/>
              </a:solidFill>
            </a:endParaRPr>
          </a:p>
          <a:p>
            <a:pPr marL="685800" lvl="1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The Band Gap represents the minimum energy required to excite an electron up to a state in the conduction band where it can participate in conduction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</p:txBody>
      </p:sp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9350" y="518875"/>
            <a:ext cx="4610401" cy="2245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23275" y="3434975"/>
            <a:ext cx="5102550" cy="25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9E2DC6-A797-AEC2-62E1-C90D6261F2E5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95601A-F504-5B94-4B30-172468E10A9F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543824BA-A838-EE8E-BD45-91E276895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>
            <a:extLst>
              <a:ext uri="{FF2B5EF4-FFF2-40B4-BE49-F238E27FC236}">
                <a16:creationId xmlns:a16="http://schemas.microsoft.com/office/drawing/2014/main" id="{7CCBBC41-919F-E5BF-F16A-8B8A2C00A5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1" y="518884"/>
            <a:ext cx="3932767" cy="118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7934B"/>
              </a:buClr>
              <a:buSzPts val="3200"/>
              <a:buFont typeface="Roboto"/>
              <a:buNone/>
            </a:pPr>
            <a:r>
              <a:rPr lang="en-US"/>
              <a:t>What is Graphene? </a:t>
            </a:r>
            <a:endParaRPr/>
          </a:p>
        </p:txBody>
      </p:sp>
      <p:sp>
        <p:nvSpPr>
          <p:cNvPr id="114" name="Google Shape;114;p20">
            <a:extLst>
              <a:ext uri="{FF2B5EF4-FFF2-40B4-BE49-F238E27FC236}">
                <a16:creationId xmlns:a16="http://schemas.microsoft.com/office/drawing/2014/main" id="{500F4F37-1017-4761-5137-7A98BD8720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7475" y="1172925"/>
            <a:ext cx="6895800" cy="56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400"/>
              <a:buChar char="•"/>
            </a:pPr>
            <a:r>
              <a:rPr lang="en-US"/>
              <a:t>Structure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Graphene is a 2D sheet of carbon atoms in which each carbon atom is bound to its 3 neighbors, forming honeycomb structure. </a:t>
            </a:r>
            <a:endParaRPr sz="180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Different from graphite, which is the stacking of graphene.</a:t>
            </a:r>
            <a:endParaRPr sz="1800"/>
          </a:p>
          <a:p>
            <a:pPr marL="68580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None/>
            </a:pPr>
            <a:endParaRPr/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Mobility</a:t>
            </a:r>
            <a:endParaRPr sz="1800">
              <a:solidFill>
                <a:schemeClr val="dk1"/>
              </a:solidFill>
            </a:endParaRPr>
          </a:p>
          <a:p>
            <a:pPr marL="685800" lvl="1" indent="-1651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Has been measured to have a mobility of 10^6cm^2/Vs</a:t>
            </a:r>
            <a:endParaRPr sz="1800">
              <a:solidFill>
                <a:schemeClr val="dk1"/>
              </a:solidFill>
            </a:endParaRPr>
          </a:p>
          <a:p>
            <a:pPr marL="6858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228600" lvl="0" indent="-266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solidFill>
                  <a:schemeClr val="dk1"/>
                </a:solidFill>
              </a:rPr>
              <a:t>Band Gap Theory </a:t>
            </a:r>
            <a:endParaRPr>
              <a:solidFill>
                <a:schemeClr val="dk1"/>
              </a:solidFill>
            </a:endParaRPr>
          </a:p>
          <a:p>
            <a:pPr marL="685800" lvl="1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Band Gap is the distance between valence band of electrons and the conductions band</a:t>
            </a:r>
            <a:endParaRPr sz="1800">
              <a:solidFill>
                <a:schemeClr val="dk1"/>
              </a:solidFill>
            </a:endParaRPr>
          </a:p>
          <a:p>
            <a:pPr marL="685800" lvl="1" indent="-2286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chemeClr val="dk1"/>
                </a:solidFill>
              </a:rPr>
              <a:t>The Band Gap represents the minimum energy required to excite an electron up to a state in the conduction band where it can participate in conduction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</p:txBody>
      </p:sp>
      <p:pic>
        <p:nvPicPr>
          <p:cNvPr id="115" name="Google Shape;115;p20">
            <a:extLst>
              <a:ext uri="{FF2B5EF4-FFF2-40B4-BE49-F238E27FC236}">
                <a16:creationId xmlns:a16="http://schemas.microsoft.com/office/drawing/2014/main" id="{8CBE615A-A1A2-BE15-CDBE-684833482E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9350" y="518875"/>
            <a:ext cx="4610401" cy="2245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>
            <a:extLst>
              <a:ext uri="{FF2B5EF4-FFF2-40B4-BE49-F238E27FC236}">
                <a16:creationId xmlns:a16="http://schemas.microsoft.com/office/drawing/2014/main" id="{DF32EB98-6448-918D-092C-6408498F94A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23275" y="3434975"/>
            <a:ext cx="5102550" cy="25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EE818F-EBF8-F704-AC3B-D8926CABD11B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3523258886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Page">
  <a:themeElements>
    <a:clrScheme name="GT Theme">
      <a:dk1>
        <a:srgbClr val="003057"/>
      </a:dk1>
      <a:lt1>
        <a:srgbClr val="FFFFFF"/>
      </a:lt1>
      <a:dk2>
        <a:srgbClr val="545859"/>
      </a:dk2>
      <a:lt2>
        <a:srgbClr val="D6DBD3"/>
      </a:lt2>
      <a:accent1>
        <a:srgbClr val="B3A369"/>
      </a:accent1>
      <a:accent2>
        <a:srgbClr val="003057"/>
      </a:accent2>
      <a:accent3>
        <a:srgbClr val="54585A"/>
      </a:accent3>
      <a:accent4>
        <a:srgbClr val="D6DBD4"/>
      </a:accent4>
      <a:accent5>
        <a:srgbClr val="F9F6E5"/>
      </a:accent5>
      <a:accent6>
        <a:srgbClr val="EAAA00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207</Words>
  <Application>Microsoft Office PowerPoint</Application>
  <PresentationFormat>Widescreen</PresentationFormat>
  <Paragraphs>25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Roboto</vt:lpstr>
      <vt:lpstr>Content Page</vt:lpstr>
      <vt:lpstr>What is Graphene? </vt:lpstr>
      <vt:lpstr>What is Graphene?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2025-01-08T00:18:17Z</dcterms:modified>
</cp:coreProperties>
</file>