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5"/>
  </p:notesMasterIdLst>
  <p:handoutMasterIdLst>
    <p:handoutMasterId r:id="rId26"/>
  </p:handoutMasterIdLst>
  <p:sldIdLst>
    <p:sldId id="256" r:id="rId4"/>
    <p:sldId id="1734" r:id="rId5"/>
    <p:sldId id="1749" r:id="rId6"/>
    <p:sldId id="1738" r:id="rId7"/>
    <p:sldId id="1744" r:id="rId8"/>
    <p:sldId id="1751" r:id="rId9"/>
    <p:sldId id="1754" r:id="rId10"/>
    <p:sldId id="1742" r:id="rId11"/>
    <p:sldId id="1748" r:id="rId12"/>
    <p:sldId id="1736" r:id="rId13"/>
    <p:sldId id="1737" r:id="rId14"/>
    <p:sldId id="1731" r:id="rId15"/>
    <p:sldId id="1750" r:id="rId16"/>
    <p:sldId id="259" r:id="rId17"/>
    <p:sldId id="1766" r:id="rId18"/>
    <p:sldId id="1768" r:id="rId19"/>
    <p:sldId id="1761" r:id="rId20"/>
    <p:sldId id="1767" r:id="rId21"/>
    <p:sldId id="1756" r:id="rId22"/>
    <p:sldId id="1764" r:id="rId23"/>
    <p:sldId id="1765" r:id="rId2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CE5A1C-ABCC-46BF-A066-24A324158DF2}">
          <p14:sldIdLst>
            <p14:sldId id="256"/>
            <p14:sldId id="1734"/>
            <p14:sldId id="1749"/>
            <p14:sldId id="1738"/>
            <p14:sldId id="1744"/>
            <p14:sldId id="1751"/>
            <p14:sldId id="1754"/>
            <p14:sldId id="1742"/>
            <p14:sldId id="1748"/>
            <p14:sldId id="1736"/>
            <p14:sldId id="1737"/>
            <p14:sldId id="1731"/>
            <p14:sldId id="1750"/>
            <p14:sldId id="259"/>
            <p14:sldId id="1766"/>
            <p14:sldId id="1768"/>
          </p14:sldIdLst>
        </p14:section>
        <p14:section name="Extra slides" id="{A747B825-E81C-46F0-9D13-2FAB73C5C933}">
          <p14:sldIdLst>
            <p14:sldId id="1761"/>
            <p14:sldId id="1767"/>
            <p14:sldId id="1756"/>
            <p14:sldId id="1764"/>
            <p14:sldId id="176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9" userDrawn="1">
          <p15:clr>
            <a:srgbClr val="A4A3A4"/>
          </p15:clr>
        </p15:guide>
        <p15:guide id="2"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tamar Kimchi" initials="IK" lastIdx="1" clrIdx="0">
    <p:extLst>
      <p:ext uri="{19B8F6BF-5375-455C-9EA6-DF929625EA0E}">
        <p15:presenceInfo xmlns:p15="http://schemas.microsoft.com/office/powerpoint/2012/main" userId="fe5c5fd6b1bd145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A83"/>
    <a:srgbClr val="EE7733"/>
    <a:srgbClr val="1B7837"/>
    <a:srgbClr val="AA4499"/>
    <a:srgbClr val="117733"/>
    <a:srgbClr val="33BBEE"/>
    <a:srgbClr val="228833"/>
    <a:srgbClr val="66CCEE"/>
    <a:srgbClr val="997700"/>
    <a:srgbClr val="99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83BCA4-B378-42D6-BB4C-7C60E59D7353}" v="18" dt="2026-01-13T21:25:42.4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93447" autoAdjust="0"/>
  </p:normalViewPr>
  <p:slideViewPr>
    <p:cSldViewPr>
      <p:cViewPr varScale="1">
        <p:scale>
          <a:sx n="74" d="100"/>
          <a:sy n="74" d="100"/>
        </p:scale>
        <p:origin x="811" y="58"/>
      </p:cViewPr>
      <p:guideLst>
        <p:guide orient="horz" pos="2160"/>
        <p:guide pos="3840"/>
      </p:guideLst>
    </p:cSldViewPr>
  </p:slideViewPr>
  <p:outlineViewPr>
    <p:cViewPr>
      <p:scale>
        <a:sx n="33" d="100"/>
        <a:sy n="33" d="100"/>
      </p:scale>
      <p:origin x="0" y="-9302"/>
    </p:cViewPr>
  </p:outlineViewPr>
  <p:notesTextViewPr>
    <p:cViewPr>
      <p:scale>
        <a:sx n="100" d="100"/>
        <a:sy n="100" d="100"/>
      </p:scale>
      <p:origin x="0" y="0"/>
    </p:cViewPr>
  </p:notesTextViewPr>
  <p:sorterViewPr>
    <p:cViewPr>
      <p:scale>
        <a:sx n="200" d="100"/>
        <a:sy n="200" d="100"/>
      </p:scale>
      <p:origin x="0" y="-36154"/>
    </p:cViewPr>
  </p:sorterViewPr>
  <p:notesViewPr>
    <p:cSldViewPr>
      <p:cViewPr varScale="1">
        <p:scale>
          <a:sx n="71" d="100"/>
          <a:sy n="71" d="100"/>
        </p:scale>
        <p:origin x="1925" y="43"/>
      </p:cViewPr>
      <p:guideLst>
        <p:guide orient="horz" pos="2929"/>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Tarr" userId="3263079472_tp_dropbox_plus" providerId="OAuth2" clId="{F0990674-5B80-4898-A6E6-CBEAC8F34864}"/>
    <pc:docChg chg="undo custSel addSld delSld modSld">
      <pc:chgData name="Steven Tarr" userId="3263079472_tp_dropbox_plus" providerId="OAuth2" clId="{F0990674-5B80-4898-A6E6-CBEAC8F34864}" dt="2026-01-13T21:31:21.549" v="1902" actId="962"/>
      <pc:docMkLst>
        <pc:docMk/>
      </pc:docMkLst>
      <pc:sldChg chg="modSp add del">
        <pc:chgData name="Steven Tarr" userId="3263079472_tp_dropbox_plus" providerId="OAuth2" clId="{F0990674-5B80-4898-A6E6-CBEAC8F34864}" dt="2025-12-20T21:05:29.438" v="182"/>
        <pc:sldMkLst>
          <pc:docMk/>
          <pc:sldMk cId="2315767984" sldId="259"/>
        </pc:sldMkLst>
        <pc:spChg chg="mod">
          <ac:chgData name="Steven Tarr" userId="3263079472_tp_dropbox_plus" providerId="OAuth2" clId="{F0990674-5B80-4898-A6E6-CBEAC8F34864}" dt="2025-12-20T21:05:29.406" v="181"/>
          <ac:spMkLst>
            <pc:docMk/>
            <pc:sldMk cId="2315767984" sldId="259"/>
            <ac:spMk id="3" creationId="{93743847-EED5-D17C-C1DE-FC99552737FB}"/>
          </ac:spMkLst>
        </pc:spChg>
      </pc:sldChg>
      <pc:sldChg chg="modSp">
        <pc:chgData name="Steven Tarr" userId="3263079472_tp_dropbox_plus" providerId="OAuth2" clId="{F0990674-5B80-4898-A6E6-CBEAC8F34864}" dt="2025-12-20T18:29:43.952" v="9" actId="20577"/>
        <pc:sldMkLst>
          <pc:docMk/>
          <pc:sldMk cId="697511777" sldId="1731"/>
        </pc:sldMkLst>
      </pc:sldChg>
      <pc:sldChg chg="modAnim">
        <pc:chgData name="Steven Tarr" userId="3263079472_tp_dropbox_plus" providerId="OAuth2" clId="{F0990674-5B80-4898-A6E6-CBEAC8F34864}" dt="2025-12-20T18:27:03.415" v="1"/>
        <pc:sldMkLst>
          <pc:docMk/>
          <pc:sldMk cId="2056736762" sldId="1734"/>
        </pc:sldMkLst>
      </pc:sldChg>
      <pc:sldChg chg="modSp mod">
        <pc:chgData name="Steven Tarr" userId="3263079472_tp_dropbox_plus" providerId="OAuth2" clId="{F0990674-5B80-4898-A6E6-CBEAC8F34864}" dt="2026-01-13T21:30:47.849" v="1782" actId="962"/>
        <pc:sldMkLst>
          <pc:docMk/>
          <pc:sldMk cId="2447426170" sldId="1736"/>
        </pc:sldMkLst>
        <pc:picChg chg="mod">
          <ac:chgData name="Steven Tarr" userId="3263079472_tp_dropbox_plus" providerId="OAuth2" clId="{F0990674-5B80-4898-A6E6-CBEAC8F34864}" dt="2026-01-13T21:30:47.849" v="1782" actId="962"/>
          <ac:picMkLst>
            <pc:docMk/>
            <pc:sldMk cId="2447426170" sldId="1736"/>
            <ac:picMk id="4" creationId="{1822C63C-92A6-B3F3-CBD7-50774251DB8A}"/>
          </ac:picMkLst>
        </pc:picChg>
      </pc:sldChg>
      <pc:sldChg chg="modSp mod">
        <pc:chgData name="Steven Tarr" userId="3263079472_tp_dropbox_plus" providerId="OAuth2" clId="{F0990674-5B80-4898-A6E6-CBEAC8F34864}" dt="2026-01-13T21:31:21.549" v="1902" actId="962"/>
        <pc:sldMkLst>
          <pc:docMk/>
          <pc:sldMk cId="535931500" sldId="1737"/>
        </pc:sldMkLst>
        <pc:picChg chg="mod">
          <ac:chgData name="Steven Tarr" userId="3263079472_tp_dropbox_plus" providerId="OAuth2" clId="{F0990674-5B80-4898-A6E6-CBEAC8F34864}" dt="2026-01-13T21:31:21.549" v="1902" actId="962"/>
          <ac:picMkLst>
            <pc:docMk/>
            <pc:sldMk cId="535931500" sldId="1737"/>
            <ac:picMk id="6" creationId="{52516253-7100-3488-08FC-E38C0B63F824}"/>
          </ac:picMkLst>
        </pc:picChg>
      </pc:sldChg>
      <pc:sldChg chg="addSp modSp modAnim">
        <pc:chgData name="Steven Tarr" userId="3263079472_tp_dropbox_plus" providerId="OAuth2" clId="{F0990674-5B80-4898-A6E6-CBEAC8F34864}" dt="2025-12-20T21:03:21.109" v="179" actId="20577"/>
        <pc:sldMkLst>
          <pc:docMk/>
          <pc:sldMk cId="3466131135" sldId="1744"/>
        </pc:sldMkLst>
        <pc:spChg chg="add mod">
          <ac:chgData name="Steven Tarr" userId="3263079472_tp_dropbox_plus" providerId="OAuth2" clId="{F0990674-5B80-4898-A6E6-CBEAC8F34864}" dt="2025-12-20T20:58:39.724" v="170" actId="20577"/>
          <ac:spMkLst>
            <pc:docMk/>
            <pc:sldMk cId="3466131135" sldId="1744"/>
            <ac:spMk id="2" creationId="{82810ED1-326A-A2B5-B887-6025ADB8DB52}"/>
          </ac:spMkLst>
        </pc:spChg>
        <pc:spChg chg="mod">
          <ac:chgData name="Steven Tarr" userId="3263079472_tp_dropbox_plus" providerId="OAuth2" clId="{F0990674-5B80-4898-A6E6-CBEAC8F34864}" dt="2025-12-20T21:03:15.180" v="176" actId="20577"/>
          <ac:spMkLst>
            <pc:docMk/>
            <pc:sldMk cId="3466131135" sldId="1744"/>
            <ac:spMk id="7" creationId="{317E5805-06D0-C515-0B1D-3A1A93B29475}"/>
          </ac:spMkLst>
        </pc:spChg>
        <pc:spChg chg="mod">
          <ac:chgData name="Steven Tarr" userId="3263079472_tp_dropbox_plus" providerId="OAuth2" clId="{F0990674-5B80-4898-A6E6-CBEAC8F34864}" dt="2025-12-20T21:03:21.109" v="179" actId="20577"/>
          <ac:spMkLst>
            <pc:docMk/>
            <pc:sldMk cId="3466131135" sldId="1744"/>
            <ac:spMk id="8" creationId="{DB231F75-CA88-BBD5-25BF-51740A34D427}"/>
          </ac:spMkLst>
        </pc:spChg>
      </pc:sldChg>
      <pc:sldChg chg="addSp modSp mod addAnim delAnim modAnim">
        <pc:chgData name="Steven Tarr" userId="3263079472_tp_dropbox_plus" providerId="OAuth2" clId="{F0990674-5B80-4898-A6E6-CBEAC8F34864}" dt="2026-01-13T21:23:59.303" v="1211"/>
        <pc:sldMkLst>
          <pc:docMk/>
          <pc:sldMk cId="2073420776" sldId="1766"/>
        </pc:sldMkLst>
        <pc:spChg chg="mod">
          <ac:chgData name="Steven Tarr" userId="3263079472_tp_dropbox_plus" providerId="OAuth2" clId="{F0990674-5B80-4898-A6E6-CBEAC8F34864}" dt="2026-01-12T23:07:27.507" v="211" actId="14100"/>
          <ac:spMkLst>
            <pc:docMk/>
            <pc:sldMk cId="2073420776" sldId="1766"/>
            <ac:spMk id="8" creationId="{C2FEDE43-AB2C-4E81-0D6B-9C78B15816F7}"/>
          </ac:spMkLst>
        </pc:spChg>
        <pc:spChg chg="mod">
          <ac:chgData name="Steven Tarr" userId="3263079472_tp_dropbox_plus" providerId="OAuth2" clId="{F0990674-5B80-4898-A6E6-CBEAC8F34864}" dt="2026-01-12T23:00:19.380" v="199" actId="552"/>
          <ac:spMkLst>
            <pc:docMk/>
            <pc:sldMk cId="2073420776" sldId="1766"/>
            <ac:spMk id="11" creationId="{CF4C25C9-0884-2B0D-78AE-D6572ABD95DE}"/>
          </ac:spMkLst>
        </pc:spChg>
        <pc:spChg chg="mod">
          <ac:chgData name="Steven Tarr" userId="3263079472_tp_dropbox_plus" providerId="OAuth2" clId="{F0990674-5B80-4898-A6E6-CBEAC8F34864}" dt="2026-01-12T23:07:47.731" v="215" actId="14100"/>
          <ac:spMkLst>
            <pc:docMk/>
            <pc:sldMk cId="2073420776" sldId="1766"/>
            <ac:spMk id="13" creationId="{02C4EC3F-0841-5EBB-5B05-07E2A74465AB}"/>
          </ac:spMkLst>
        </pc:spChg>
        <pc:spChg chg="mod">
          <ac:chgData name="Steven Tarr" userId="3263079472_tp_dropbox_plus" providerId="OAuth2" clId="{F0990674-5B80-4898-A6E6-CBEAC8F34864}" dt="2026-01-12T23:07:32.220" v="212" actId="14100"/>
          <ac:spMkLst>
            <pc:docMk/>
            <pc:sldMk cId="2073420776" sldId="1766"/>
            <ac:spMk id="16" creationId="{F66AD317-5E26-1E77-9C5A-A5C24AD9B67C}"/>
          </ac:spMkLst>
        </pc:spChg>
        <pc:spChg chg="mod">
          <ac:chgData name="Steven Tarr" userId="3263079472_tp_dropbox_plus" providerId="OAuth2" clId="{F0990674-5B80-4898-A6E6-CBEAC8F34864}" dt="2026-01-12T23:00:37.526" v="204" actId="552"/>
          <ac:spMkLst>
            <pc:docMk/>
            <pc:sldMk cId="2073420776" sldId="1766"/>
            <ac:spMk id="17" creationId="{ED121B88-0BBF-5293-F9DC-FA71CED6218D}"/>
          </ac:spMkLst>
        </pc:spChg>
        <pc:spChg chg="mod">
          <ac:chgData name="Steven Tarr" userId="3263079472_tp_dropbox_plus" providerId="OAuth2" clId="{F0990674-5B80-4898-A6E6-CBEAC8F34864}" dt="2026-01-12T23:07:39.660" v="214" actId="14100"/>
          <ac:spMkLst>
            <pc:docMk/>
            <pc:sldMk cId="2073420776" sldId="1766"/>
            <ac:spMk id="18" creationId="{14844BF2-37AF-EB7B-D1A4-1E0D6AB64680}"/>
          </ac:spMkLst>
        </pc:spChg>
        <pc:cxnChg chg="add mod">
          <ac:chgData name="Steven Tarr" userId="3263079472_tp_dropbox_plus" providerId="OAuth2" clId="{F0990674-5B80-4898-A6E6-CBEAC8F34864}" dt="2026-01-13T21:23:39.633" v="1209" actId="692"/>
          <ac:cxnSpMkLst>
            <pc:docMk/>
            <pc:sldMk cId="2073420776" sldId="1766"/>
            <ac:cxnSpMk id="2" creationId="{FDAEE516-B35E-BFEC-0BBF-07E5C951683F}"/>
          </ac:cxnSpMkLst>
        </pc:cxnChg>
        <pc:cxnChg chg="add mod">
          <ac:chgData name="Steven Tarr" userId="3263079472_tp_dropbox_plus" providerId="OAuth2" clId="{F0990674-5B80-4898-A6E6-CBEAC8F34864}" dt="2026-01-13T21:23:39.633" v="1209" actId="692"/>
          <ac:cxnSpMkLst>
            <pc:docMk/>
            <pc:sldMk cId="2073420776" sldId="1766"/>
            <ac:cxnSpMk id="5" creationId="{88235654-AFA3-A3AD-A729-62FA57361809}"/>
          </ac:cxnSpMkLst>
        </pc:cxnChg>
        <pc:cxnChg chg="mod">
          <ac:chgData name="Steven Tarr" userId="3263079472_tp_dropbox_plus" providerId="OAuth2" clId="{F0990674-5B80-4898-A6E6-CBEAC8F34864}" dt="2026-01-13T21:23:39.633" v="1209" actId="692"/>
          <ac:cxnSpMkLst>
            <pc:docMk/>
            <pc:sldMk cId="2073420776" sldId="1766"/>
            <ac:cxnSpMk id="23" creationId="{DC07899D-FD46-CFD2-0FE2-7655B1828F44}"/>
          </ac:cxnSpMkLst>
        </pc:cxnChg>
        <pc:cxnChg chg="mod">
          <ac:chgData name="Steven Tarr" userId="3263079472_tp_dropbox_plus" providerId="OAuth2" clId="{F0990674-5B80-4898-A6E6-CBEAC8F34864}" dt="2026-01-13T21:23:39.633" v="1209" actId="692"/>
          <ac:cxnSpMkLst>
            <pc:docMk/>
            <pc:sldMk cId="2073420776" sldId="1766"/>
            <ac:cxnSpMk id="24" creationId="{DE009432-A4E0-0537-E714-D73AC397C74F}"/>
          </ac:cxnSpMkLst>
        </pc:cxnChg>
        <pc:cxnChg chg="mod">
          <ac:chgData name="Steven Tarr" userId="3263079472_tp_dropbox_plus" providerId="OAuth2" clId="{F0990674-5B80-4898-A6E6-CBEAC8F34864}" dt="2026-01-13T21:23:39.633" v="1209" actId="692"/>
          <ac:cxnSpMkLst>
            <pc:docMk/>
            <pc:sldMk cId="2073420776" sldId="1766"/>
            <ac:cxnSpMk id="25" creationId="{89E391BD-8713-1D97-9D48-D4DD15009DE4}"/>
          </ac:cxnSpMkLst>
        </pc:cxnChg>
        <pc:cxnChg chg="mod">
          <ac:chgData name="Steven Tarr" userId="3263079472_tp_dropbox_plus" providerId="OAuth2" clId="{F0990674-5B80-4898-A6E6-CBEAC8F34864}" dt="2026-01-13T21:23:39.633" v="1209" actId="692"/>
          <ac:cxnSpMkLst>
            <pc:docMk/>
            <pc:sldMk cId="2073420776" sldId="1766"/>
            <ac:cxnSpMk id="29" creationId="{97D1DDC2-1EC9-ECF6-0B84-6789948D3990}"/>
          </ac:cxnSpMkLst>
        </pc:cxnChg>
        <pc:cxnChg chg="mod">
          <ac:chgData name="Steven Tarr" userId="3263079472_tp_dropbox_plus" providerId="OAuth2" clId="{F0990674-5B80-4898-A6E6-CBEAC8F34864}" dt="2026-01-13T21:23:39.633" v="1209" actId="692"/>
          <ac:cxnSpMkLst>
            <pc:docMk/>
            <pc:sldMk cId="2073420776" sldId="1766"/>
            <ac:cxnSpMk id="34" creationId="{22A09280-A956-E46D-0E58-BBFD67144E91}"/>
          </ac:cxnSpMkLst>
        </pc:cxnChg>
      </pc:sldChg>
      <pc:sldChg chg="addSp delSp modSp mod">
        <pc:chgData name="Steven Tarr" userId="3263079472_tp_dropbox_plus" providerId="OAuth2" clId="{F0990674-5B80-4898-A6E6-CBEAC8F34864}" dt="2026-01-13T21:25:48.811" v="1258" actId="20577"/>
        <pc:sldMkLst>
          <pc:docMk/>
          <pc:sldMk cId="1452669716" sldId="1768"/>
        </pc:sldMkLst>
        <pc:spChg chg="del">
          <ac:chgData name="Steven Tarr" userId="3263079472_tp_dropbox_plus" providerId="OAuth2" clId="{F0990674-5B80-4898-A6E6-CBEAC8F34864}" dt="2026-01-13T21:25:38.493" v="1254" actId="478"/>
          <ac:spMkLst>
            <pc:docMk/>
            <pc:sldMk cId="1452669716" sldId="1768"/>
            <ac:spMk id="2" creationId="{82449E8A-438A-47E9-1C3A-0C526C7671B1}"/>
          </ac:spMkLst>
        </pc:spChg>
        <pc:spChg chg="mod">
          <ac:chgData name="Steven Tarr" userId="3263079472_tp_dropbox_plus" providerId="OAuth2" clId="{F0990674-5B80-4898-A6E6-CBEAC8F34864}" dt="2026-01-13T21:25:23.390" v="1252" actId="12788"/>
          <ac:spMkLst>
            <pc:docMk/>
            <pc:sldMk cId="1452669716" sldId="1768"/>
            <ac:spMk id="3" creationId="{E82B3616-7620-AAFB-629C-7B66197AD262}"/>
          </ac:spMkLst>
        </pc:spChg>
        <pc:spChg chg="add mod">
          <ac:chgData name="Steven Tarr" userId="3263079472_tp_dropbox_plus" providerId="OAuth2" clId="{F0990674-5B80-4898-A6E6-CBEAC8F34864}" dt="2026-01-13T21:25:48.811" v="1258" actId="20577"/>
          <ac:spMkLst>
            <pc:docMk/>
            <pc:sldMk cId="1452669716" sldId="1768"/>
            <ac:spMk id="4" creationId="{4E84F010-A813-CA41-F6A5-C87E0FED7E39}"/>
          </ac:spMkLst>
        </pc:spChg>
        <pc:spChg chg="add del mod">
          <ac:chgData name="Steven Tarr" userId="3263079472_tp_dropbox_plus" providerId="OAuth2" clId="{F0990674-5B80-4898-A6E6-CBEAC8F34864}" dt="2026-01-13T21:25:40.609" v="1255" actId="478"/>
          <ac:spMkLst>
            <pc:docMk/>
            <pc:sldMk cId="1452669716" sldId="1768"/>
            <ac:spMk id="6" creationId="{B8DDC81A-CF50-9A77-6988-C3BAFA5D86C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38475" cy="466725"/>
          </a:xfrm>
          <a:prstGeom prst="rect">
            <a:avLst/>
          </a:prstGeom>
        </p:spPr>
        <p:txBody>
          <a:bodyPr vert="horz" lIns="91417" tIns="45710" rIns="91417" bIns="45710" rtlCol="0"/>
          <a:lstStyle>
            <a:lvl1pPr algn="l">
              <a:defRPr sz="1200"/>
            </a:lvl1pPr>
          </a:lstStyle>
          <a:p>
            <a:endParaRPr lang="en-US"/>
          </a:p>
        </p:txBody>
      </p:sp>
      <p:sp>
        <p:nvSpPr>
          <p:cNvPr id="3" name="Date Placeholder 2"/>
          <p:cNvSpPr>
            <a:spLocks noGrp="1"/>
          </p:cNvSpPr>
          <p:nvPr>
            <p:ph type="dt" sz="quarter" idx="1"/>
          </p:nvPr>
        </p:nvSpPr>
        <p:spPr>
          <a:xfrm>
            <a:off x="3970340" y="0"/>
            <a:ext cx="3038475" cy="466725"/>
          </a:xfrm>
          <a:prstGeom prst="rect">
            <a:avLst/>
          </a:prstGeom>
        </p:spPr>
        <p:txBody>
          <a:bodyPr vert="horz" lIns="91417" tIns="45710" rIns="91417" bIns="45710" rtlCol="0"/>
          <a:lstStyle>
            <a:lvl1pPr algn="r">
              <a:defRPr sz="1200"/>
            </a:lvl1pPr>
          </a:lstStyle>
          <a:p>
            <a:fld id="{D95A0FDB-A6ED-438F-8DBB-2DA739DC2843}" type="datetimeFigureOut">
              <a:rPr lang="en-US" smtClean="0"/>
              <a:t>6/29/2026</a:t>
            </a:fld>
            <a:endParaRPr lang="en-US"/>
          </a:p>
        </p:txBody>
      </p:sp>
      <p:sp>
        <p:nvSpPr>
          <p:cNvPr id="4" name="Footer Placeholder 3"/>
          <p:cNvSpPr>
            <a:spLocks noGrp="1"/>
          </p:cNvSpPr>
          <p:nvPr>
            <p:ph type="ftr" sz="quarter" idx="2"/>
          </p:nvPr>
        </p:nvSpPr>
        <p:spPr>
          <a:xfrm>
            <a:off x="2" y="8829676"/>
            <a:ext cx="3038475" cy="466725"/>
          </a:xfrm>
          <a:prstGeom prst="rect">
            <a:avLst/>
          </a:prstGeom>
        </p:spPr>
        <p:txBody>
          <a:bodyPr vert="horz" lIns="91417" tIns="45710" rIns="91417" bIns="45710" rtlCol="0" anchor="b"/>
          <a:lstStyle>
            <a:lvl1pPr algn="l">
              <a:defRPr sz="1200"/>
            </a:lvl1pPr>
          </a:lstStyle>
          <a:p>
            <a:endParaRPr lang="en-US"/>
          </a:p>
        </p:txBody>
      </p:sp>
      <p:sp>
        <p:nvSpPr>
          <p:cNvPr id="5" name="Slide Number Placeholder 4"/>
          <p:cNvSpPr>
            <a:spLocks noGrp="1"/>
          </p:cNvSpPr>
          <p:nvPr>
            <p:ph type="sldNum" sz="quarter" idx="3"/>
          </p:nvPr>
        </p:nvSpPr>
        <p:spPr>
          <a:xfrm>
            <a:off x="3970340" y="8829676"/>
            <a:ext cx="3038475" cy="466725"/>
          </a:xfrm>
          <a:prstGeom prst="rect">
            <a:avLst/>
          </a:prstGeom>
        </p:spPr>
        <p:txBody>
          <a:bodyPr vert="horz" lIns="91417" tIns="45710" rIns="91417" bIns="45710" rtlCol="0" anchor="b"/>
          <a:lstStyle>
            <a:lvl1pPr algn="r">
              <a:defRPr sz="1200"/>
            </a:lvl1pPr>
          </a:lstStyle>
          <a:p>
            <a:fld id="{840AE831-7584-4674-A47E-F35F704A7F79}" type="slidenum">
              <a:rPr lang="en-US" smtClean="0"/>
              <a:t>‹#›</a:t>
            </a:fld>
            <a:endParaRPr lang="en-US"/>
          </a:p>
        </p:txBody>
      </p:sp>
    </p:spTree>
    <p:extLst>
      <p:ext uri="{BB962C8B-B14F-4D97-AF65-F5344CB8AC3E}">
        <p14:creationId xmlns:p14="http://schemas.microsoft.com/office/powerpoint/2010/main" val="38154553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54" tIns="46578" rIns="93154" bIns="46578" rtlCol="0"/>
          <a:lstStyle>
            <a:lvl1pPr algn="l">
              <a:defRPr sz="1200"/>
            </a:lvl1pPr>
          </a:lstStyle>
          <a:p>
            <a:endParaRPr lang="en-US"/>
          </a:p>
        </p:txBody>
      </p:sp>
      <p:sp>
        <p:nvSpPr>
          <p:cNvPr id="3" name="Date Placeholder 2"/>
          <p:cNvSpPr>
            <a:spLocks noGrp="1"/>
          </p:cNvSpPr>
          <p:nvPr>
            <p:ph type="dt" idx="1"/>
          </p:nvPr>
        </p:nvSpPr>
        <p:spPr>
          <a:xfrm>
            <a:off x="3970939" y="0"/>
            <a:ext cx="3037840" cy="464820"/>
          </a:xfrm>
          <a:prstGeom prst="rect">
            <a:avLst/>
          </a:prstGeom>
        </p:spPr>
        <p:txBody>
          <a:bodyPr vert="horz" lIns="93154" tIns="46578" rIns="93154" bIns="46578" rtlCol="0"/>
          <a:lstStyle>
            <a:lvl1pPr algn="r">
              <a:defRPr sz="1200"/>
            </a:lvl1pPr>
          </a:lstStyle>
          <a:p>
            <a:fld id="{5E294FE0-8244-4279-9383-93FDEE74C9E9}" type="datetimeFigureOut">
              <a:rPr lang="en-US" smtClean="0"/>
              <a:pPr/>
              <a:t>6/29/2026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54" tIns="46578" rIns="93154" bIns="46578"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54" tIns="46578" rIns="93154" bIns="465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54" tIns="46578" rIns="93154" bIns="46578"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54" tIns="46578" rIns="93154" bIns="46578" rtlCol="0" anchor="b"/>
          <a:lstStyle>
            <a:lvl1pPr algn="r">
              <a:defRPr sz="1200"/>
            </a:lvl1pPr>
          </a:lstStyle>
          <a:p>
            <a:fld id="{AC806536-051C-4C0E-8A06-9AA0979CC5D4}" type="slidenum">
              <a:rPr lang="en-US" smtClean="0"/>
              <a:pPr/>
              <a:t>‹#›</a:t>
            </a:fld>
            <a:endParaRPr lang="en-US"/>
          </a:p>
        </p:txBody>
      </p:sp>
    </p:spTree>
    <p:extLst>
      <p:ext uri="{BB962C8B-B14F-4D97-AF65-F5344CB8AC3E}">
        <p14:creationId xmlns:p14="http://schemas.microsoft.com/office/powerpoint/2010/main" val="1178703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806536-051C-4C0E-8A06-9AA0979CC5D4}" type="slidenum">
              <a:rPr lang="en-US" smtClean="0"/>
              <a:pPr/>
              <a:t>6</a:t>
            </a:fld>
            <a:endParaRPr lang="en-US"/>
          </a:p>
        </p:txBody>
      </p:sp>
    </p:spTree>
    <p:extLst>
      <p:ext uri="{BB962C8B-B14F-4D97-AF65-F5344CB8AC3E}">
        <p14:creationId xmlns:p14="http://schemas.microsoft.com/office/powerpoint/2010/main" val="140479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B8501-421D-8E1F-30C9-5909D885AA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49F6E0-C059-03BC-8E19-6C472E4C818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8DE8CEE-C1B6-40A4-0767-29B4242F81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 said earlier, much of what we know about storytelling comes from narratology and other humanities, not from science. As a result, it can often seem difficult to apply storytelling techniques to science communication. Newman’s answer is to alter our thinking to blend storytelling with argumentation, as typical scientist-to-scientist communication thrives on a persuasive writing style.</a:t>
            </a:r>
          </a:p>
        </p:txBody>
      </p:sp>
      <p:sp>
        <p:nvSpPr>
          <p:cNvPr id="4" name="Slide Number Placeholder 3">
            <a:extLst>
              <a:ext uri="{FF2B5EF4-FFF2-40B4-BE49-F238E27FC236}">
                <a16:creationId xmlns:a16="http://schemas.microsoft.com/office/drawing/2014/main" id="{FE3C2CD5-71B7-6FC9-E8F0-5B1852D669E7}"/>
              </a:ext>
            </a:extLst>
          </p:cNvPr>
          <p:cNvSpPr>
            <a:spLocks noGrp="1"/>
          </p:cNvSpPr>
          <p:nvPr>
            <p:ph type="sldNum" sz="quarter" idx="5"/>
          </p:nvPr>
        </p:nvSpPr>
        <p:spPr/>
        <p:txBody>
          <a:bodyPr/>
          <a:lstStyle/>
          <a:p>
            <a:fld id="{AC806536-051C-4C0E-8A06-9AA0979CC5D4}" type="slidenum">
              <a:rPr lang="en-US" smtClean="0"/>
              <a:pPr/>
              <a:t>20</a:t>
            </a:fld>
            <a:endParaRPr lang="en-US"/>
          </a:p>
        </p:txBody>
      </p:sp>
    </p:spTree>
    <p:extLst>
      <p:ext uri="{BB962C8B-B14F-4D97-AF65-F5344CB8AC3E}">
        <p14:creationId xmlns:p14="http://schemas.microsoft.com/office/powerpoint/2010/main" val="2134963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39623-B4E7-C217-DC9B-6ACAF3FD44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B1FB86-8E5A-DECB-02B7-C1FBF03CD5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8DEA0FE-F742-DCDE-5B02-FF5C99147A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2121E73-855A-6950-88A6-2AC34EA55262}"/>
              </a:ext>
            </a:extLst>
          </p:cNvPr>
          <p:cNvSpPr>
            <a:spLocks noGrp="1"/>
          </p:cNvSpPr>
          <p:nvPr>
            <p:ph type="sldNum" sz="quarter" idx="5"/>
          </p:nvPr>
        </p:nvSpPr>
        <p:spPr/>
        <p:txBody>
          <a:bodyPr/>
          <a:lstStyle/>
          <a:p>
            <a:fld id="{AC806536-051C-4C0E-8A06-9AA0979CC5D4}" type="slidenum">
              <a:rPr lang="en-US" smtClean="0"/>
              <a:pPr/>
              <a:t>21</a:t>
            </a:fld>
            <a:endParaRPr lang="en-US"/>
          </a:p>
        </p:txBody>
      </p:sp>
    </p:spTree>
    <p:extLst>
      <p:ext uri="{BB962C8B-B14F-4D97-AF65-F5344CB8AC3E}">
        <p14:creationId xmlns:p14="http://schemas.microsoft.com/office/powerpoint/2010/main" val="2121170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B58B4-37FC-88DF-BB37-63B2E9CE62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0BB74A-D77B-1DA5-BCBA-B79732019F4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80A1DC4-C157-3AF7-0F52-9D9F7709B87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B0C31C-CD0F-C11A-4874-8AB9D2B5E6DF}"/>
              </a:ext>
            </a:extLst>
          </p:cNvPr>
          <p:cNvSpPr>
            <a:spLocks noGrp="1"/>
          </p:cNvSpPr>
          <p:nvPr>
            <p:ph type="sldNum" sz="quarter" idx="5"/>
          </p:nvPr>
        </p:nvSpPr>
        <p:spPr/>
        <p:txBody>
          <a:bodyPr/>
          <a:lstStyle/>
          <a:p>
            <a:fld id="{AC806536-051C-4C0E-8A06-9AA0979CC5D4}" type="slidenum">
              <a:rPr lang="en-US" smtClean="0"/>
              <a:pPr/>
              <a:t>7</a:t>
            </a:fld>
            <a:endParaRPr lang="en-US"/>
          </a:p>
        </p:txBody>
      </p:sp>
    </p:spTree>
    <p:extLst>
      <p:ext uri="{BB962C8B-B14F-4D97-AF65-F5344CB8AC3E}">
        <p14:creationId xmlns:p14="http://schemas.microsoft.com/office/powerpoint/2010/main" val="2457975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dirty="0">
                <a:latin typeface="Aptos" panose="020B0004020202020204" pitchFamily="34" charset="0"/>
              </a:rPr>
              <a:t>Appeal to the intuitive sense they have of ‘how to keep their classmates interested and learning about something complicated they haven’t seen before’.</a:t>
            </a:r>
            <a:endParaRPr lang="en-US" dirty="0"/>
          </a:p>
        </p:txBody>
      </p:sp>
      <p:sp>
        <p:nvSpPr>
          <p:cNvPr id="4" name="Slide Number Placeholder 3"/>
          <p:cNvSpPr>
            <a:spLocks noGrp="1"/>
          </p:cNvSpPr>
          <p:nvPr>
            <p:ph type="sldNum" sz="quarter" idx="5"/>
          </p:nvPr>
        </p:nvSpPr>
        <p:spPr/>
        <p:txBody>
          <a:bodyPr/>
          <a:lstStyle/>
          <a:p>
            <a:fld id="{AC806536-051C-4C0E-8A06-9AA0979CC5D4}" type="slidenum">
              <a:rPr lang="en-US" smtClean="0"/>
              <a:pPr/>
              <a:t>12</a:t>
            </a:fld>
            <a:endParaRPr lang="en-US"/>
          </a:p>
        </p:txBody>
      </p:sp>
    </p:spTree>
    <p:extLst>
      <p:ext uri="{BB962C8B-B14F-4D97-AF65-F5344CB8AC3E}">
        <p14:creationId xmlns:p14="http://schemas.microsoft.com/office/powerpoint/2010/main" val="970735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806536-051C-4C0E-8A06-9AA0979CC5D4}" type="slidenum">
              <a:rPr lang="en-US" smtClean="0"/>
              <a:pPr/>
              <a:t>13</a:t>
            </a:fld>
            <a:endParaRPr lang="en-US"/>
          </a:p>
        </p:txBody>
      </p:sp>
    </p:spTree>
    <p:extLst>
      <p:ext uri="{BB962C8B-B14F-4D97-AF65-F5344CB8AC3E}">
        <p14:creationId xmlns:p14="http://schemas.microsoft.com/office/powerpoint/2010/main" val="202056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en-US" sz="1200" b="0" i="0">
                    <a:latin typeface="Cambria Math" panose="02040503050406030204" pitchFamily="18" charset="0"/>
                  </a:rPr>
                  <a:t>𝛽 ̅</a:t>
                </a:r>
                <a:r>
                  <a:rPr lang="en-US" dirty="0"/>
                  <a:t> is the standardized</a:t>
                </a:r>
                <a:r>
                  <a:rPr lang="en-US" baseline="0" dirty="0"/>
                  <a:t> regression coefficient averaged over the four tested documentaries. The interpretation is that a one standard deviation increase in perceived narrative engagement is associated with a 0.76 standard deviation increase in interest in learning more.</a:t>
                </a:r>
                <a:endParaRPr lang="en-US" dirty="0"/>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64CC6E-927B-41FC-AE65-7FE2934F280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780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56BEF-9F60-2D27-1579-FF45DA7FBC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37C1A-6F1B-9494-E8DA-0AF3F167F2A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D1315EE-7C9B-78DD-9EC6-57052A0F1800}"/>
              </a:ext>
            </a:extLst>
          </p:cNvPr>
          <p:cNvSpPr>
            <a:spLocks noGrp="1"/>
          </p:cNvSpPr>
          <p:nvPr>
            <p:ph type="body" idx="1"/>
          </p:nvPr>
        </p:nvSpPr>
        <p:spPr/>
        <p:txBody>
          <a:bodyPr>
            <a:normAutofit lnSpcReduction="10000"/>
          </a:bodyPr>
          <a:lstStyle/>
          <a:p>
            <a:r>
              <a:rPr lang="en-US" b="1" dirty="0"/>
              <a:t>Situatedness</a:t>
            </a:r>
            <a:r>
              <a:rPr lang="en-US" dirty="0"/>
              <a:t> (context for the narrative and discourse): accomplished with introducing the general topic first</a:t>
            </a:r>
          </a:p>
          <a:p>
            <a:r>
              <a:rPr lang="en-US" b="1" dirty="0"/>
              <a:t>Curiosity</a:t>
            </a:r>
            <a:r>
              <a:rPr lang="en-US" dirty="0"/>
              <a:t> (describe the present so audience wants to understand the past): accomplished by describing the present system (boat) while only having teased the foundational work it was built on</a:t>
            </a:r>
          </a:p>
          <a:p>
            <a:r>
              <a:rPr lang="en-US" b="1" dirty="0"/>
              <a:t>Event sequencing</a:t>
            </a:r>
            <a:r>
              <a:rPr lang="en-US" dirty="0"/>
              <a:t> (organize into chronological sequences): accomplished throughout with level 2 having multiple slides together each time instead of just one that fits, but most clear with B. We did first experiments and saw something, we did second experiments and saw another thing, and that led us to the realization that common theories failed to capture this behavior.</a:t>
            </a:r>
          </a:p>
          <a:p>
            <a:r>
              <a:rPr lang="en-US" b="1" dirty="0"/>
              <a:t>World disruption </a:t>
            </a:r>
            <a:r>
              <a:rPr lang="en-US" dirty="0"/>
              <a:t>(present disequilibrium to show the change): accomplished by starting with experiments and seeing the realization that we couldn’t explain the result, rather than starting from the solved model.</a:t>
            </a:r>
          </a:p>
          <a:p>
            <a:r>
              <a:rPr lang="en-US" b="1" dirty="0"/>
              <a:t>Surprise</a:t>
            </a:r>
            <a:r>
              <a:rPr lang="en-US" dirty="0"/>
              <a:t> (challenge an existing idea by revealing new information): accomplished by revealing that well-known, accepted models cannot explain the observations</a:t>
            </a:r>
          </a:p>
          <a:p>
            <a:r>
              <a:rPr lang="en-US" b="1" dirty="0"/>
              <a:t>Suspense </a:t>
            </a:r>
            <a:r>
              <a:rPr lang="en-US" b="0" dirty="0"/>
              <a:t>(guide the reader to a sense of closure): accomplished by setting up the disruption first, then suggesting a different explanation and walking the audience through that explanation in sufficient detail to understand but not too much that it becomes overwhelming. Mostly happens in the part of this outline that did not fit on the slide.</a:t>
            </a:r>
          </a:p>
          <a:p>
            <a:r>
              <a:rPr lang="en-US" b="1" dirty="0" err="1"/>
              <a:t>Feltness</a:t>
            </a:r>
            <a:r>
              <a:rPr lang="en-US" b="0" dirty="0"/>
              <a:t> (connect with humanized agents): left out of the slide because it will be tough to sell this aspect in the outline. Instead, </a:t>
            </a:r>
            <a:r>
              <a:rPr lang="en-US" b="0" dirty="0" err="1"/>
              <a:t>feltness</a:t>
            </a:r>
            <a:r>
              <a:rPr lang="en-US" b="0" dirty="0"/>
              <a:t> will be more easily achieved through the delivery. More on delivery in later weeks.</a:t>
            </a:r>
            <a:endParaRPr lang="en-US" b="1" dirty="0"/>
          </a:p>
        </p:txBody>
      </p:sp>
      <p:sp>
        <p:nvSpPr>
          <p:cNvPr id="4" name="Slide Number Placeholder 3">
            <a:extLst>
              <a:ext uri="{FF2B5EF4-FFF2-40B4-BE49-F238E27FC236}">
                <a16:creationId xmlns:a16="http://schemas.microsoft.com/office/drawing/2014/main" id="{86FE45EE-7F73-6ECC-2DDC-219617B0E3ED}"/>
              </a:ext>
            </a:extLst>
          </p:cNvPr>
          <p:cNvSpPr>
            <a:spLocks noGrp="1"/>
          </p:cNvSpPr>
          <p:nvPr>
            <p:ph type="sldNum" sz="quarter" idx="5"/>
          </p:nvPr>
        </p:nvSpPr>
        <p:spPr/>
        <p:txBody>
          <a:bodyPr/>
          <a:lstStyle/>
          <a:p>
            <a:fld id="{AC806536-051C-4C0E-8A06-9AA0979CC5D4}" type="slidenum">
              <a:rPr lang="en-US" smtClean="0"/>
              <a:pPr/>
              <a:t>15</a:t>
            </a:fld>
            <a:endParaRPr lang="en-US"/>
          </a:p>
        </p:txBody>
      </p:sp>
    </p:spTree>
    <p:extLst>
      <p:ext uri="{BB962C8B-B14F-4D97-AF65-F5344CB8AC3E}">
        <p14:creationId xmlns:p14="http://schemas.microsoft.com/office/powerpoint/2010/main" val="1180081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5ABE1-A69F-65D1-CF60-E54BC00B9D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F55EF-8526-5789-CD50-D37F94B477B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A1EA36A-5FAB-1D32-8E35-7E48DA7F74B4}"/>
              </a:ext>
            </a:extLst>
          </p:cNvPr>
          <p:cNvSpPr>
            <a:spLocks noGrp="1"/>
          </p:cNvSpPr>
          <p:nvPr>
            <p:ph type="body" idx="1"/>
          </p:nvPr>
        </p:nvSpPr>
        <p:spPr/>
        <p:txBody>
          <a:bodyPr/>
          <a:lstStyle/>
          <a:p>
            <a:pPr lvl="1"/>
            <a:r>
              <a:rPr lang="en-US" dirty="0"/>
              <a:t>People say we should care.</a:t>
            </a:r>
          </a:p>
          <a:p>
            <a:pPr lvl="1"/>
            <a:endParaRPr lang="en-US" dirty="0"/>
          </a:p>
          <a:p>
            <a:pPr lvl="1"/>
            <a:r>
              <a:rPr lang="en-US" dirty="0"/>
              <a:t>Since storytelling is regularly seen as a key part of science communication [Mercer-Mapstone, personal experiences, students from this course], we will cover some recent research on the matter. It is important to keep in mind that what we mean by “storytelling in science presentations” and what it means to be “successful” at constructing a narrative is not well-defined and often comes from experienced personal opinions more so than rigorously tested science.</a:t>
            </a:r>
          </a:p>
        </p:txBody>
      </p:sp>
      <p:sp>
        <p:nvSpPr>
          <p:cNvPr id="4" name="Slide Number Placeholder 3">
            <a:extLst>
              <a:ext uri="{FF2B5EF4-FFF2-40B4-BE49-F238E27FC236}">
                <a16:creationId xmlns:a16="http://schemas.microsoft.com/office/drawing/2014/main" id="{E842DB17-5A29-4726-A188-C953EDCF0F8D}"/>
              </a:ext>
            </a:extLst>
          </p:cNvPr>
          <p:cNvSpPr>
            <a:spLocks noGrp="1"/>
          </p:cNvSpPr>
          <p:nvPr>
            <p:ph type="sldNum" sz="quarter" idx="5"/>
          </p:nvPr>
        </p:nvSpPr>
        <p:spPr/>
        <p:txBody>
          <a:bodyPr/>
          <a:lstStyle/>
          <a:p>
            <a:fld id="{AC806536-051C-4C0E-8A06-9AA0979CC5D4}" type="slidenum">
              <a:rPr lang="en-US" smtClean="0"/>
              <a:pPr/>
              <a:t>17</a:t>
            </a:fld>
            <a:endParaRPr lang="en-US"/>
          </a:p>
        </p:txBody>
      </p:sp>
    </p:spTree>
    <p:extLst>
      <p:ext uri="{BB962C8B-B14F-4D97-AF65-F5344CB8AC3E}">
        <p14:creationId xmlns:p14="http://schemas.microsoft.com/office/powerpoint/2010/main" val="2429026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68AC0-7A7C-EC32-472F-11F62B4522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43B75-DCEC-AA3C-59EF-5DEA518A9AC3}"/>
              </a:ext>
            </a:extLst>
          </p:cNvPr>
          <p:cNvSpPr>
            <a:spLocks noGrp="1" noRot="1" noChangeAspect="1"/>
          </p:cNvSpPr>
          <p:nvPr>
            <p:ph type="sldImg"/>
          </p:nvPr>
        </p:nvSpPr>
        <p:spPr/>
        <p:txBody>
          <a:bodyPr/>
          <a:lstStyle/>
          <a:p>
            <a:endParaRPr lang="en-US"/>
          </a:p>
        </p:txBody>
      </p:sp>
      <mc:AlternateContent xmlns:mc="http://schemas.openxmlformats.org/markup-compatibility/2006" xmlns:a14="http://schemas.microsoft.com/office/drawing/2010/main">
        <mc:Choice Requires="a14">
          <p:sp>
            <p:nvSpPr>
              <p:cNvPr id="3" name="Notes Placeholder 2">
                <a:extLst>
                  <a:ext uri="{FF2B5EF4-FFF2-40B4-BE49-F238E27FC236}">
                    <a16:creationId xmlns:a16="http://schemas.microsoft.com/office/drawing/2014/main" id="{59703342-9AB6-6B09-4FCC-7C25F675E091}"/>
                  </a:ext>
                </a:extLst>
              </p:cNvPr>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en-US" sz="1200" b="0" i="0">
                    <a:latin typeface="Cambria Math" panose="02040503050406030204" pitchFamily="18" charset="0"/>
                  </a:rPr>
                  <a:t>𝛽 ̅</a:t>
                </a:r>
                <a:r>
                  <a:rPr lang="en-US" dirty="0"/>
                  <a:t> is the standardized</a:t>
                </a:r>
                <a:r>
                  <a:rPr lang="en-US" baseline="0" dirty="0"/>
                  <a:t> regression coefficient averaged over the four tested documentaries. The interpretation is that a one standard deviation increase in perceived narrative engagement is associated with a 0.76 standard deviation increase in interest in learning more.</a:t>
                </a:r>
                <a:endParaRPr lang="en-US" dirty="0"/>
              </a:p>
            </p:txBody>
          </p:sp>
        </mc:Fallback>
      </mc:AlternateContent>
      <p:sp>
        <p:nvSpPr>
          <p:cNvPr id="4" name="Slide Number Placeholder 3">
            <a:extLst>
              <a:ext uri="{FF2B5EF4-FFF2-40B4-BE49-F238E27FC236}">
                <a16:creationId xmlns:a16="http://schemas.microsoft.com/office/drawing/2014/main" id="{C6C5E8EB-3018-4BA1-4CF8-6A4019B8D0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64CC6E-927B-41FC-AE65-7FE2934F280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57243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7AFFF-206F-A32F-B057-D557611204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0C0AC-2C2A-4E8A-5DCF-71C19173B0D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FBDF3E1-28B5-0CAB-31F8-CB7E8D208A40}"/>
              </a:ext>
            </a:extLst>
          </p:cNvPr>
          <p:cNvSpPr>
            <a:spLocks noGrp="1"/>
          </p:cNvSpPr>
          <p:nvPr>
            <p:ph type="body" idx="1"/>
          </p:nvPr>
        </p:nvSpPr>
        <p:spPr/>
        <p:txBody>
          <a:bodyPr/>
          <a:lstStyle/>
          <a:p>
            <a:r>
              <a:rPr lang="en-US" dirty="0"/>
              <a:t>Narrativity is a scalar variable that describes how much of a story something is. A text or speech may have varying degrees of narrativity based on local dynamics.</a:t>
            </a:r>
          </a:p>
        </p:txBody>
      </p:sp>
      <p:sp>
        <p:nvSpPr>
          <p:cNvPr id="4" name="Slide Number Placeholder 3">
            <a:extLst>
              <a:ext uri="{FF2B5EF4-FFF2-40B4-BE49-F238E27FC236}">
                <a16:creationId xmlns:a16="http://schemas.microsoft.com/office/drawing/2014/main" id="{33D0EDA0-F166-ECD8-1006-41F4665B9B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64CC6E-927B-41FC-AE65-7FE2934F280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5012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0FCC944-9706-4C8E-93CC-6CF89D3D9260}"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CC944-9706-4C8E-93CC-6CF89D3D9260}"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CC944-9706-4C8E-93CC-6CF89D3D9260}"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59C57-D77C-7AF5-3095-BB1C648457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E61900-DB7B-1D05-5FE6-FBFF0B50F5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2B28F3-197B-C092-79D8-7D206B688596}"/>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6AC03C40-5E48-03F4-C5B0-918AE86610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BCA8D8-8C20-75C2-F6CC-DA06AD8DB1B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368676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CD1BA-0DF8-4C0D-B832-4019AA8A46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DB08F1-4FD6-1D0C-9DAC-0576BCF7EF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7A3D8-F1C6-3083-26CB-76FED7AF7265}"/>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0B7AE98D-BBDA-B6BA-5F42-6BF40F827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4F011E-D040-8804-1D2F-741A84F8D616}"/>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238871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F847A-458A-BC51-CFE5-9814FC6DD6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5A1845-2665-1F63-2FCB-45B988B6846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B3AFF6-E051-F44A-DD9B-24AF66C3E16B}"/>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4387F062-B794-6D17-EF1D-87CF815F85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1859D-4C08-4D91-976E-F548E3C86AA2}"/>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651738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2F83D-2C75-B6A3-477F-5F084C0F55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349BC2-489D-5641-4254-B377BC00EE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3CD47-CE31-B536-4FE4-1879BEC938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40E74CD-0DD3-C1B8-C750-FF4220D30803}"/>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A32E35D1-3E69-5916-2BCA-6C6DA8DF0B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848049-A810-5A71-5B07-D4B8D5D2A468}"/>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808913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27630-EC7F-92DE-0CB4-8A4D2C0691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BBC377-3279-105C-462C-202FAC9A90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0AD4E9-801C-7DB7-B11F-19C96F4B18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40FFF7-F9BB-35BD-4BD8-09BFF27D86F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155F36-B098-7137-43FB-36C7FA2A9F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639FDB-10A5-1331-3857-CBD20F1FBCB7}"/>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8" name="Footer Placeholder 7">
            <a:extLst>
              <a:ext uri="{FF2B5EF4-FFF2-40B4-BE49-F238E27FC236}">
                <a16:creationId xmlns:a16="http://schemas.microsoft.com/office/drawing/2014/main" id="{5A4552E1-6581-45EC-3CA4-7040D4E323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B1144EE-7644-3C13-8A95-7D62A48658D3}"/>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8526606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87265-29F7-D0BB-3018-E2DC9608A06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896522-124C-E93A-9ACD-1CF479FF654F}"/>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4" name="Footer Placeholder 3">
            <a:extLst>
              <a:ext uri="{FF2B5EF4-FFF2-40B4-BE49-F238E27FC236}">
                <a16:creationId xmlns:a16="http://schemas.microsoft.com/office/drawing/2014/main" id="{3A286544-01C7-FBC3-11C4-47A4D1ADDE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77F50-8915-8568-B9CD-14AB8B1A5DD0}"/>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42161516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488E0F-73DF-81E4-BF96-D73F2A3E5DC0}"/>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3" name="Footer Placeholder 2">
            <a:extLst>
              <a:ext uri="{FF2B5EF4-FFF2-40B4-BE49-F238E27FC236}">
                <a16:creationId xmlns:a16="http://schemas.microsoft.com/office/drawing/2014/main" id="{3FDA6143-9AEA-1988-FE82-0F27BB1A97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CEFD9E-B1A3-8DE9-FB3E-BE8E2F2F3E5F}"/>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138261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B9DD5-F714-CDC4-7489-2D67F52A5A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B144BE-A457-4441-38FF-08B529FE5A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2B453C-3373-FDFF-3A7A-74275F994E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5B1E58-AB05-5113-6199-A87CB16824CC}"/>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EDD0F6A7-1D00-589A-F0AB-B6B8A063D5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AE460D-0775-7625-DF1C-45D8DD38997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514452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0FCC944-9706-4C8E-93CC-6CF89D3D9260}"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3D7F-E098-2C54-3382-2B3DB24B1F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4ACD0B-75F9-3711-BCB9-500C0627AF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1463C8-B638-F6AD-7441-7ED5AE49A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40A94C-4E47-58E0-6068-BDDC9798F282}"/>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6" name="Footer Placeholder 5">
            <a:extLst>
              <a:ext uri="{FF2B5EF4-FFF2-40B4-BE49-F238E27FC236}">
                <a16:creationId xmlns:a16="http://schemas.microsoft.com/office/drawing/2014/main" id="{2593C372-E084-78CA-F306-4C0E390705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76E9CA-78F6-2B2E-D17F-79A37A01F5DB}"/>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22559002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4DE0B-6E0B-E463-D0F7-C78D930AD9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7C4E3E-BF63-849C-3510-BBF2181FC1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ECD68D-32E1-76BB-E8AF-E08587A1D43F}"/>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ECD70D06-DB9A-DBDC-1A2D-15DCCFA64E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A612B-A0AE-727E-DA97-927F3B2CD959}"/>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3627206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E9C50B-9A94-8934-F34A-2654CDF051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C86CF2-5BFE-C91F-DDDC-D089AC9BCD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F8A084-5D40-180E-F2FF-54ABCAC968A3}"/>
              </a:ext>
            </a:extLst>
          </p:cNvPr>
          <p:cNvSpPr>
            <a:spLocks noGrp="1"/>
          </p:cNvSpPr>
          <p:nvPr>
            <p:ph type="dt" sz="half" idx="10"/>
          </p:nvPr>
        </p:nvSpPr>
        <p:spPr/>
        <p:txBody>
          <a:body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D1CC05FE-F2EF-710E-E0F4-91B2F36795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39DFE2-DEB6-049B-1A9A-F7F83197334C}"/>
              </a:ext>
            </a:extLst>
          </p:cNvPr>
          <p:cNvSpPr>
            <a:spLocks noGrp="1"/>
          </p:cNvSpPr>
          <p:nvPr>
            <p:ph type="sldNum" sz="quarter" idx="12"/>
          </p:nvPr>
        </p:nvSpPr>
        <p:spPr/>
        <p:txBody>
          <a:bodyPr/>
          <a:lstStyle/>
          <a:p>
            <a:fld id="{EECA792E-9DA6-4CF4-81B8-C9AB6B2F18E2}" type="slidenum">
              <a:rPr lang="en-US" smtClean="0"/>
              <a:t>‹#›</a:t>
            </a:fld>
            <a:endParaRPr lang="en-US"/>
          </a:p>
        </p:txBody>
      </p:sp>
    </p:spTree>
    <p:extLst>
      <p:ext uri="{BB962C8B-B14F-4D97-AF65-F5344CB8AC3E}">
        <p14:creationId xmlns:p14="http://schemas.microsoft.com/office/powerpoint/2010/main" val="1615051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41D02-64C3-DCA1-D040-006229651D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6A44010-0056-8577-D32B-E80A397387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37C70C-FF66-7250-30B9-143283DBFE33}"/>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2261B583-292D-AABF-F4FC-3C6256AE0C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506C90-5BE3-BFBB-BF14-975A415511EC}"/>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8748710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835D3-8CA6-1B0A-45D7-D55082FC4B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440AA9-F9D1-93DD-220C-0A95F1CCEF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7108FE-09CD-1994-EE55-DD7A59EE6BDE}"/>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7F622F94-2B19-F929-D23B-CD0BF1EAF2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8757DF-7DCF-E091-4F4D-3DF653BF91FF}"/>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1017829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174AC-C87D-56AE-4352-FC23C6F05B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D0B5BFC-5847-268F-C723-8B965A1E42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3437CCF-F26B-E201-6B57-B19F72406E27}"/>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11130A56-4BDC-FD48-C793-F5A9DFDCC8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52EE65-87B0-C45B-9552-1EEE5451BCCE}"/>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3706102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D2DDD-D005-A56A-59D7-988CC254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F5AC7C-6079-372D-F7CC-FDFAFE0BBE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30A296-DB7F-2E03-8BDB-4D8997AEF0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F0FE0E-EA46-5BF9-0F24-59C0F47579F8}"/>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6" name="Footer Placeholder 5">
            <a:extLst>
              <a:ext uri="{FF2B5EF4-FFF2-40B4-BE49-F238E27FC236}">
                <a16:creationId xmlns:a16="http://schemas.microsoft.com/office/drawing/2014/main" id="{49F0E0F3-F7B4-3387-5EBE-5B96FDC018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92F87B-7677-1FE4-4DF0-1CC82D26CF78}"/>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1540072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50549-11A8-D3D1-3EB1-904E452847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282796-DA64-96AA-CF4B-94040C7D9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54AC3A-D4C4-7A46-F68E-239B120380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B62B6E-BA03-DDF1-D4DF-AD07DFD660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369944-4C3D-972A-6527-BD814E19B7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079E4D-4C0D-C067-200F-571A34927512}"/>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8" name="Footer Placeholder 7">
            <a:extLst>
              <a:ext uri="{FF2B5EF4-FFF2-40B4-BE49-F238E27FC236}">
                <a16:creationId xmlns:a16="http://schemas.microsoft.com/office/drawing/2014/main" id="{59FA30F7-0025-9653-356F-8B9F2E13651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E5874C4-C0C5-1427-47EB-DFEFBF9F9BF5}"/>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25820195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45EDC-5EC5-7AE0-9023-9288143DFD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291C16-A715-AB8F-CEBD-8D68AD11C477}"/>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4" name="Footer Placeholder 3">
            <a:extLst>
              <a:ext uri="{FF2B5EF4-FFF2-40B4-BE49-F238E27FC236}">
                <a16:creationId xmlns:a16="http://schemas.microsoft.com/office/drawing/2014/main" id="{9D70C320-4F6F-1A87-B35B-FCA8EFD4E7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AABA3F2-5957-E743-CF46-35540336CE45}"/>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31090127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A41F87-F245-D031-7D14-CD4EFA4D1E5C}"/>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3" name="Footer Placeholder 2">
            <a:extLst>
              <a:ext uri="{FF2B5EF4-FFF2-40B4-BE49-F238E27FC236}">
                <a16:creationId xmlns:a16="http://schemas.microsoft.com/office/drawing/2014/main" id="{9A308E27-4BF8-394E-FDDB-60E73309FE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D1DECC-4AE4-0174-6CD6-BE660D2274E7}"/>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2816154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0FCC944-9706-4C8E-93CC-6CF89D3D9260}" type="datetimeFigureOut">
              <a:rPr lang="en-US" smtClean="0"/>
              <a:pPr/>
              <a:t>6/29/2026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571C2-1D56-0320-AE7A-9C1CBD2187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36E35A-E86E-B157-EA94-049569F657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B21A93-EB72-21D9-77B1-7FBDC1D142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1029F9-4947-3567-E2C4-E96A7644CB47}"/>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6" name="Footer Placeholder 5">
            <a:extLst>
              <a:ext uri="{FF2B5EF4-FFF2-40B4-BE49-F238E27FC236}">
                <a16:creationId xmlns:a16="http://schemas.microsoft.com/office/drawing/2014/main" id="{318E03D7-18B9-3398-5F7F-400727261F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2E950C-B503-C372-B42C-83211E938D07}"/>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4142675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FEB94-4247-4FA0-DAD0-7A42B52D87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A4F99A-9AA7-E5E8-593A-5BFD8361C8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7A9036-AD30-297F-4DF5-9FD236A629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5F2597-1E74-1999-9299-7265ED1985A0}"/>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6" name="Footer Placeholder 5">
            <a:extLst>
              <a:ext uri="{FF2B5EF4-FFF2-40B4-BE49-F238E27FC236}">
                <a16:creationId xmlns:a16="http://schemas.microsoft.com/office/drawing/2014/main" id="{68A03933-D803-C0DC-5416-ABF2194FCD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6C6680-3FD8-C7A1-03D2-FA7070465B60}"/>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32956040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EB87-C3ED-ED0C-5FC9-C7727BCE14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480B222-76A8-0D80-31E9-61E8B53B23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CBE597-4F93-C021-FF79-7778360D7489}"/>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57A92B57-95C0-CF2F-12CA-11815B658F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E21F12-C117-A040-9BBC-A4F9575B5494}"/>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7193779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15CA91-71D9-15AC-76BA-22606152EC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1949F8-914F-0B99-B8FD-E6A3C45BAE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BC8707-B374-CB6E-4492-8B4702F767DF}"/>
              </a:ext>
            </a:extLst>
          </p:cNvPr>
          <p:cNvSpPr>
            <a:spLocks noGrp="1"/>
          </p:cNvSpPr>
          <p:nvPr>
            <p:ph type="dt" sz="half" idx="10"/>
          </p:nvPr>
        </p:nvSpPr>
        <p:spPr/>
        <p:txBody>
          <a:body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B7FAECAD-EEEF-228E-45E4-C0BACCE31D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27D712-7A04-57A4-FA02-86ECAAD6577C}"/>
              </a:ext>
            </a:extLst>
          </p:cNvPr>
          <p:cNvSpPr>
            <a:spLocks noGrp="1"/>
          </p:cNvSpPr>
          <p:nvPr>
            <p:ph type="sldNum" sz="quarter" idx="12"/>
          </p:nvPr>
        </p:nvSpPr>
        <p:spPr/>
        <p:txBody>
          <a:bodyPr/>
          <a:lstStyle/>
          <a:p>
            <a:fld id="{B34CD3A6-866C-4B9B-B902-649712886BC9}" type="slidenum">
              <a:rPr lang="en-US" smtClean="0"/>
              <a:t>‹#›</a:t>
            </a:fld>
            <a:endParaRPr lang="en-US"/>
          </a:p>
        </p:txBody>
      </p:sp>
    </p:spTree>
    <p:extLst>
      <p:ext uri="{BB962C8B-B14F-4D97-AF65-F5344CB8AC3E}">
        <p14:creationId xmlns:p14="http://schemas.microsoft.com/office/powerpoint/2010/main" val="765791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0FCC944-9706-4C8E-93CC-6CF89D3D9260}"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0FCC944-9706-4C8E-93CC-6CF89D3D9260}" type="datetimeFigureOut">
              <a:rPr lang="en-US" smtClean="0"/>
              <a:pPr/>
              <a:t>6/29/2026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0FCC944-9706-4C8E-93CC-6CF89D3D9260}" type="datetimeFigureOut">
              <a:rPr lang="en-US" smtClean="0"/>
              <a:pPr/>
              <a:t>6/29/2026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FCC944-9706-4C8E-93CC-6CF89D3D9260}" type="datetimeFigureOut">
              <a:rPr lang="en-US" smtClean="0"/>
              <a:pPr/>
              <a:t>6/29/2026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0FCC944-9706-4C8E-93CC-6CF89D3D9260}"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0FCC944-9706-4C8E-93CC-6CF89D3D9260}" type="datetimeFigureOut">
              <a:rPr lang="en-US" smtClean="0"/>
              <a:pPr/>
              <a:t>6/29/2026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2FB4AF-53B8-42DB-A264-B9F139E6453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FCC944-9706-4C8E-93CC-6CF89D3D9260}" type="datetimeFigureOut">
              <a:rPr lang="en-US" smtClean="0"/>
              <a:pPr/>
              <a:t>6/29/2026</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2FB4AF-53B8-42DB-A264-B9F139E645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2BB67C-B5A9-0E79-F20A-14F8693A62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DF0F1F-A572-17F5-91FE-67EB5F55DC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CA391E-DA03-3E49-1349-F204A738CC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ED93999-D49A-4EE8-8674-277DC4D6A619}" type="datetimeFigureOut">
              <a:rPr lang="en-US" smtClean="0"/>
              <a:t>6/29/2026</a:t>
            </a:fld>
            <a:endParaRPr lang="en-US"/>
          </a:p>
        </p:txBody>
      </p:sp>
      <p:sp>
        <p:nvSpPr>
          <p:cNvPr id="5" name="Footer Placeholder 4">
            <a:extLst>
              <a:ext uri="{FF2B5EF4-FFF2-40B4-BE49-F238E27FC236}">
                <a16:creationId xmlns:a16="http://schemas.microsoft.com/office/drawing/2014/main" id="{80C2E4E2-7E48-84DA-706D-44517897A7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89018A1-C764-ABE8-DF72-02A30CFDC8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CA792E-9DA6-4CF4-81B8-C9AB6B2F18E2}" type="slidenum">
              <a:rPr lang="en-US" smtClean="0"/>
              <a:t>‹#›</a:t>
            </a:fld>
            <a:endParaRPr lang="en-US"/>
          </a:p>
        </p:txBody>
      </p:sp>
    </p:spTree>
    <p:extLst>
      <p:ext uri="{BB962C8B-B14F-4D97-AF65-F5344CB8AC3E}">
        <p14:creationId xmlns:p14="http://schemas.microsoft.com/office/powerpoint/2010/main" val="1910999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6B5608-EE32-BD3C-B664-3D424F18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5A38016-66CB-C249-7D69-0022D0D9F0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D8BEE-D27D-5FF0-6760-53C1A69216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D23A5E-D3D6-455E-A6B6-4B8D0530AD44}" type="datetimeFigureOut">
              <a:rPr lang="en-US" smtClean="0"/>
              <a:t>6/29/2026</a:t>
            </a:fld>
            <a:endParaRPr lang="en-US"/>
          </a:p>
        </p:txBody>
      </p:sp>
      <p:sp>
        <p:nvSpPr>
          <p:cNvPr id="5" name="Footer Placeholder 4">
            <a:extLst>
              <a:ext uri="{FF2B5EF4-FFF2-40B4-BE49-F238E27FC236}">
                <a16:creationId xmlns:a16="http://schemas.microsoft.com/office/drawing/2014/main" id="{65C62B04-08A6-7FCD-51B4-97629652CD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393DF91-5CE2-1CB3-8DBB-C246F5FC70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4CD3A6-866C-4B9B-B902-649712886BC9}" type="slidenum">
              <a:rPr lang="en-US" smtClean="0"/>
              <a:t>‹#›</a:t>
            </a:fld>
            <a:endParaRPr lang="en-US"/>
          </a:p>
        </p:txBody>
      </p:sp>
    </p:spTree>
    <p:extLst>
      <p:ext uri="{BB962C8B-B14F-4D97-AF65-F5344CB8AC3E}">
        <p14:creationId xmlns:p14="http://schemas.microsoft.com/office/powerpoint/2010/main" val="29898594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84926-BABA-86DC-1200-7B6C03517ADF}"/>
              </a:ext>
            </a:extLst>
          </p:cNvPr>
          <p:cNvSpPr>
            <a:spLocks noGrp="1"/>
          </p:cNvSpPr>
          <p:nvPr>
            <p:ph type="ctrTitle"/>
          </p:nvPr>
        </p:nvSpPr>
        <p:spPr>
          <a:xfrm>
            <a:off x="1066800" y="609600"/>
            <a:ext cx="10058400" cy="2387600"/>
          </a:xfrm>
        </p:spPr>
        <p:txBody>
          <a:bodyPr>
            <a:noAutofit/>
          </a:bodyPr>
          <a:lstStyle/>
          <a:p>
            <a:r>
              <a:rPr lang="en-US" sz="6600" dirty="0">
                <a:latin typeface="Aptos" panose="020B0004020202020204" pitchFamily="34" charset="0"/>
              </a:rPr>
              <a:t>Welcome to PHYS 4605:</a:t>
            </a:r>
            <a:br>
              <a:rPr lang="en-US" sz="6600" dirty="0">
                <a:latin typeface="Aptos" panose="020B0004020202020204" pitchFamily="34" charset="0"/>
              </a:rPr>
            </a:br>
            <a:r>
              <a:rPr lang="en-US" sz="6600" dirty="0">
                <a:latin typeface="Aptos" panose="020B0004020202020204" pitchFamily="34" charset="0"/>
              </a:rPr>
              <a:t>Scientific Communication!</a:t>
            </a:r>
            <a:endParaRPr lang="en-US" sz="6600" dirty="0"/>
          </a:p>
        </p:txBody>
      </p:sp>
      <p:sp>
        <p:nvSpPr>
          <p:cNvPr id="3" name="Subtitle 2">
            <a:extLst>
              <a:ext uri="{FF2B5EF4-FFF2-40B4-BE49-F238E27FC236}">
                <a16:creationId xmlns:a16="http://schemas.microsoft.com/office/drawing/2014/main" id="{9398CB8B-C24E-1E6B-36EA-50924D253717}"/>
              </a:ext>
            </a:extLst>
          </p:cNvPr>
          <p:cNvSpPr>
            <a:spLocks noGrp="1"/>
          </p:cNvSpPr>
          <p:nvPr>
            <p:ph type="subTitle" idx="1"/>
          </p:nvPr>
        </p:nvSpPr>
        <p:spPr>
          <a:xfrm>
            <a:off x="2566555" y="3167864"/>
            <a:ext cx="7058891" cy="1254011"/>
          </a:xfrm>
        </p:spPr>
        <p:txBody>
          <a:bodyPr>
            <a:normAutofit lnSpcReduction="10000"/>
          </a:bodyPr>
          <a:lstStyle/>
          <a:p>
            <a:r>
              <a:rPr lang="en-US" sz="4400" dirty="0">
                <a:latin typeface="Aptos" panose="020B0004020202020204" pitchFamily="34" charset="0"/>
              </a:rPr>
              <a:t>Giving good talks is a</a:t>
            </a:r>
            <a:br>
              <a:rPr lang="en-US" sz="4400" dirty="0">
                <a:latin typeface="Aptos" panose="020B0004020202020204" pitchFamily="34" charset="0"/>
              </a:rPr>
            </a:br>
            <a:r>
              <a:rPr lang="en-US" sz="4400" dirty="0">
                <a:latin typeface="Aptos" panose="020B0004020202020204" pitchFamily="34" charset="0"/>
              </a:rPr>
              <a:t>useful lifelong skill.</a:t>
            </a:r>
            <a:endParaRPr lang="en-US" sz="4400" dirty="0"/>
          </a:p>
        </p:txBody>
      </p:sp>
      <p:grpSp>
        <p:nvGrpSpPr>
          <p:cNvPr id="13" name="Group 12">
            <a:extLst>
              <a:ext uri="{FF2B5EF4-FFF2-40B4-BE49-F238E27FC236}">
                <a16:creationId xmlns:a16="http://schemas.microsoft.com/office/drawing/2014/main" id="{F2DFE0C6-164D-156C-D3EB-0934CDACB2FC}"/>
              </a:ext>
            </a:extLst>
          </p:cNvPr>
          <p:cNvGrpSpPr/>
          <p:nvPr/>
        </p:nvGrpSpPr>
        <p:grpSpPr>
          <a:xfrm>
            <a:off x="531114" y="4786928"/>
            <a:ext cx="11129772" cy="1938992"/>
            <a:chOff x="531114" y="4786928"/>
            <a:chExt cx="11129772" cy="1938992"/>
          </a:xfrm>
        </p:grpSpPr>
        <p:sp>
          <p:nvSpPr>
            <p:cNvPr id="5" name="TextBox 4">
              <a:extLst>
                <a:ext uri="{FF2B5EF4-FFF2-40B4-BE49-F238E27FC236}">
                  <a16:creationId xmlns:a16="http://schemas.microsoft.com/office/drawing/2014/main" id="{B03775DB-B32A-25E9-3D07-A8950703F632}"/>
                </a:ext>
              </a:extLst>
            </p:cNvPr>
            <p:cNvSpPr txBox="1"/>
            <p:nvPr/>
          </p:nvSpPr>
          <p:spPr>
            <a:xfrm>
              <a:off x="531114" y="4786928"/>
              <a:ext cx="5038344" cy="1938992"/>
            </a:xfrm>
            <a:prstGeom prst="rect">
              <a:avLst/>
            </a:prstGeom>
            <a:noFill/>
          </p:spPr>
          <p:txBody>
            <a:bodyPr wrap="square">
              <a:spAutoFit/>
            </a:bodyPr>
            <a:lstStyle/>
            <a:p>
              <a:pPr algn="ctr"/>
              <a:r>
                <a:rPr lang="en-US" sz="2400" b="1" dirty="0">
                  <a:solidFill>
                    <a:prstClr val="black"/>
                  </a:solidFill>
                </a:rPr>
                <a:t>Course hours</a:t>
              </a:r>
              <a:endParaRPr kumimoji="0" lang="en-US" sz="24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mn-ea"/>
                  <a:cs typeface="+mn-cs"/>
                </a:rPr>
                <a:t>Meet in person Fridays, Howey N210</a:t>
              </a:r>
              <a:r>
                <a:rPr lang="en-US" sz="2400" dirty="0">
                  <a:solidFill>
                    <a:prstClr val="black"/>
                  </a:solidFill>
                </a:rPr>
                <a:t>,</a:t>
              </a:r>
              <a:endParaRPr kumimoji="0" lang="en-US" sz="2400" b="0"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mn-ea"/>
                  <a:cs typeface="+mn-cs"/>
                </a:rPr>
                <a:t>(Section A)</a:t>
              </a:r>
              <a:r>
                <a:rPr lang="en-US" sz="2400" dirty="0">
                  <a:solidFill>
                    <a:prstClr val="black"/>
                  </a:solidFill>
                </a:rPr>
                <a:t> </a:t>
              </a:r>
              <a:r>
                <a:rPr kumimoji="0" lang="en-US" sz="2400" b="0" i="0" u="none" strike="noStrike" kern="1200" cap="none" spc="0" normalizeH="0" baseline="0" noProof="0" dirty="0">
                  <a:ln>
                    <a:noFill/>
                  </a:ln>
                  <a:solidFill>
                    <a:prstClr val="black"/>
                  </a:solidFill>
                  <a:effectLst/>
                  <a:uLnTx/>
                  <a:uFillTx/>
                  <a:ea typeface="+mn-ea"/>
                  <a:cs typeface="+mn-cs"/>
                </a:rPr>
                <a:t>12:30–1:20 pm,</a:t>
              </a:r>
              <a:br>
                <a:rPr kumimoji="0" lang="en-US" sz="2400" b="0" i="0" u="none" strike="noStrike" kern="1200" cap="none" spc="0" normalizeH="0" baseline="0" noProof="0" dirty="0">
                  <a:ln>
                    <a:noFill/>
                  </a:ln>
                  <a:solidFill>
                    <a:prstClr val="black"/>
                  </a:solidFill>
                  <a:effectLst/>
                  <a:uLnTx/>
                  <a:uFillTx/>
                  <a:ea typeface="+mn-ea"/>
                  <a:cs typeface="+mn-cs"/>
                </a:rPr>
              </a:br>
              <a:r>
                <a:rPr kumimoji="0" lang="en-US" sz="2400" b="0" i="0" u="none" strike="noStrike" kern="1200" cap="none" spc="0" normalizeH="0" baseline="0" noProof="0" dirty="0">
                  <a:ln>
                    <a:noFill/>
                  </a:ln>
                  <a:solidFill>
                    <a:prstClr val="black"/>
                  </a:solidFill>
                  <a:effectLst/>
                  <a:uLnTx/>
                  <a:uFillTx/>
                  <a:ea typeface="+mn-ea"/>
                  <a:cs typeface="+mn-cs"/>
                </a:rPr>
                <a:t>(Section B) 1:30–2:20 pm,</a:t>
              </a:r>
              <a:br>
                <a:rPr kumimoji="0" lang="en-US" sz="2400" b="0" i="0" u="none" strike="noStrike" kern="1200" cap="none" spc="0" normalizeH="0" baseline="0" noProof="0" dirty="0">
                  <a:ln>
                    <a:noFill/>
                  </a:ln>
                  <a:solidFill>
                    <a:prstClr val="black"/>
                  </a:solidFill>
                  <a:effectLst/>
                  <a:uLnTx/>
                  <a:uFillTx/>
                  <a:ea typeface="+mn-ea"/>
                  <a:cs typeface="+mn-cs"/>
                </a:rPr>
              </a:br>
              <a:r>
                <a:rPr kumimoji="0" lang="en-US" sz="2400" b="0" i="0" u="none" strike="noStrike" kern="1200" cap="none" spc="0" normalizeH="0" baseline="0" noProof="0" dirty="0">
                  <a:ln>
                    <a:noFill/>
                  </a:ln>
                  <a:solidFill>
                    <a:prstClr val="black"/>
                  </a:solidFill>
                  <a:effectLst/>
                  <a:uLnTx/>
                  <a:uFillTx/>
                  <a:ea typeface="+mn-ea"/>
                  <a:cs typeface="+mn-cs"/>
                </a:rPr>
                <a:t>(Section C</a:t>
              </a:r>
              <a:r>
                <a:rPr lang="en-US" sz="2400" dirty="0">
                  <a:solidFill>
                    <a:prstClr val="black"/>
                  </a:solidFill>
                </a:rPr>
                <a:t>) </a:t>
              </a:r>
              <a:r>
                <a:rPr kumimoji="0" lang="en-US" sz="2400" b="0" i="0" u="none" strike="noStrike" kern="1200" cap="none" spc="0" normalizeH="0" baseline="0" noProof="0" dirty="0">
                  <a:ln>
                    <a:noFill/>
                  </a:ln>
                  <a:solidFill>
                    <a:prstClr val="black"/>
                  </a:solidFill>
                  <a:effectLst/>
                  <a:uLnTx/>
                  <a:uFillTx/>
                  <a:ea typeface="+mn-ea"/>
                  <a:cs typeface="+mn-cs"/>
                </a:rPr>
                <a:t>2:30–3:20 pm.</a:t>
              </a:r>
            </a:p>
          </p:txBody>
        </p:sp>
        <p:sp>
          <p:nvSpPr>
            <p:cNvPr id="8" name="TextBox 7">
              <a:extLst>
                <a:ext uri="{FF2B5EF4-FFF2-40B4-BE49-F238E27FC236}">
                  <a16:creationId xmlns:a16="http://schemas.microsoft.com/office/drawing/2014/main" id="{18794431-2D19-23E3-0BA2-7DB7018211A8}"/>
                </a:ext>
              </a:extLst>
            </p:cNvPr>
            <p:cNvSpPr txBox="1"/>
            <p:nvPr/>
          </p:nvSpPr>
          <p:spPr>
            <a:xfrm>
              <a:off x="6631686" y="4786928"/>
              <a:ext cx="5029200" cy="830997"/>
            </a:xfrm>
            <a:prstGeom prst="rect">
              <a:avLst/>
            </a:prstGeom>
            <a:noFill/>
          </p:spPr>
          <p:txBody>
            <a:bodyPr wrap="square">
              <a:spAutoFit/>
            </a:bodyPr>
            <a:lstStyle/>
            <a:p>
              <a:pPr lvl="0" algn="ctr">
                <a:defRPr/>
              </a:pPr>
              <a:r>
                <a:rPr lang="en-US" sz="2400" b="1" dirty="0">
                  <a:solidFill>
                    <a:prstClr val="black"/>
                  </a:solidFill>
                </a:rPr>
                <a:t>Instructor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ea typeface="+mn-ea"/>
                  <a:cs typeface="+mn-cs"/>
                </a:rPr>
                <a:t>Steven Tarr.  steventarr@gatech.edu</a:t>
              </a:r>
            </a:p>
          </p:txBody>
        </p:sp>
      </p:grpSp>
    </p:spTree>
    <p:extLst>
      <p:ext uri="{BB962C8B-B14F-4D97-AF65-F5344CB8AC3E}">
        <p14:creationId xmlns:p14="http://schemas.microsoft.com/office/powerpoint/2010/main" val="3307821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CB3F1-8F5F-F4AA-0BE1-CA2439002D1F}"/>
              </a:ext>
            </a:extLst>
          </p:cNvPr>
          <p:cNvSpPr>
            <a:spLocks noGrp="1"/>
          </p:cNvSpPr>
          <p:nvPr>
            <p:ph type="title"/>
          </p:nvPr>
        </p:nvSpPr>
        <p:spPr/>
        <p:txBody>
          <a:bodyPr/>
          <a:lstStyle/>
          <a:p>
            <a:r>
              <a:rPr lang="en-US" dirty="0">
                <a:latin typeface="Aptos" panose="020B0004020202020204" pitchFamily="34" charset="0"/>
              </a:rPr>
              <a:t>Good/bad slide? Why?</a:t>
            </a:r>
          </a:p>
        </p:txBody>
      </p:sp>
      <p:pic>
        <p:nvPicPr>
          <p:cNvPr id="4" name="Picture 3" descr="An example slide used for in-class discussion. The title is &quot;Distribution of the Number of Sleep Hours for Adults&quot;. The contents are a 3D pie chart, a legend, and a citation.">
            <a:extLst>
              <a:ext uri="{FF2B5EF4-FFF2-40B4-BE49-F238E27FC236}">
                <a16:creationId xmlns:a16="http://schemas.microsoft.com/office/drawing/2014/main" id="{1822C63C-92A6-B3F3-CBD7-50774251DB8A}"/>
              </a:ext>
            </a:extLst>
          </p:cNvPr>
          <p:cNvPicPr>
            <a:picLocks noChangeAspect="1"/>
          </p:cNvPicPr>
          <p:nvPr/>
        </p:nvPicPr>
        <p:blipFill>
          <a:blip r:embed="rId2"/>
          <a:srcRect l="720" t="1452" r="968" b="463"/>
          <a:stretch>
            <a:fillRect/>
          </a:stretch>
        </p:blipFill>
        <p:spPr>
          <a:xfrm>
            <a:off x="2714244" y="1319325"/>
            <a:ext cx="6763512" cy="5072634"/>
          </a:xfrm>
          <a:prstGeom prst="rect">
            <a:avLst/>
          </a:prstGeom>
        </p:spPr>
      </p:pic>
    </p:spTree>
    <p:extLst>
      <p:ext uri="{BB962C8B-B14F-4D97-AF65-F5344CB8AC3E}">
        <p14:creationId xmlns:p14="http://schemas.microsoft.com/office/powerpoint/2010/main" val="2447426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CB3F1-8F5F-F4AA-0BE1-CA2439002D1F}"/>
              </a:ext>
            </a:extLst>
          </p:cNvPr>
          <p:cNvSpPr>
            <a:spLocks noGrp="1"/>
          </p:cNvSpPr>
          <p:nvPr>
            <p:ph type="title"/>
          </p:nvPr>
        </p:nvSpPr>
        <p:spPr/>
        <p:txBody>
          <a:bodyPr/>
          <a:lstStyle/>
          <a:p>
            <a:r>
              <a:rPr lang="en-US" dirty="0">
                <a:latin typeface="Aptos" panose="020B0004020202020204" pitchFamily="34" charset="0"/>
              </a:rPr>
              <a:t>Good/bad slide? Why?</a:t>
            </a:r>
          </a:p>
        </p:txBody>
      </p:sp>
      <p:pic>
        <p:nvPicPr>
          <p:cNvPr id="6" name="Picture 5" descr="An example slide used for in-class discussion. The title is &quot;Only 28% of adults sleep the recommended 8 hours&quot;. The contents are a labeled 2D pie chart.">
            <a:extLst>
              <a:ext uri="{FF2B5EF4-FFF2-40B4-BE49-F238E27FC236}">
                <a16:creationId xmlns:a16="http://schemas.microsoft.com/office/drawing/2014/main" id="{52516253-7100-3488-08FC-E38C0B63F824}"/>
              </a:ext>
            </a:extLst>
          </p:cNvPr>
          <p:cNvPicPr>
            <a:picLocks noChangeAspect="1"/>
          </p:cNvPicPr>
          <p:nvPr/>
        </p:nvPicPr>
        <p:blipFill>
          <a:blip r:embed="rId2"/>
          <a:srcRect t="3272" b="1841"/>
          <a:stretch>
            <a:fillRect/>
          </a:stretch>
        </p:blipFill>
        <p:spPr>
          <a:xfrm>
            <a:off x="2718891" y="1354637"/>
            <a:ext cx="6754219" cy="5062936"/>
          </a:xfrm>
          <a:prstGeom prst="rect">
            <a:avLst/>
          </a:prstGeom>
        </p:spPr>
      </p:pic>
    </p:spTree>
    <p:extLst>
      <p:ext uri="{BB962C8B-B14F-4D97-AF65-F5344CB8AC3E}">
        <p14:creationId xmlns:p14="http://schemas.microsoft.com/office/powerpoint/2010/main" val="535931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0FFF7D1-BAB4-7784-8FD2-F50229792487}"/>
              </a:ext>
            </a:extLst>
          </p:cNvPr>
          <p:cNvSpPr txBox="1">
            <a:spLocks/>
          </p:cNvSpPr>
          <p:nvPr/>
        </p:nvSpPr>
        <p:spPr>
          <a:xfrm>
            <a:off x="304800" y="91440"/>
            <a:ext cx="11506200"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At all stages of slide iteration, keep your intended audience at the forefront by asking </a:t>
            </a:r>
            <a:r>
              <a:rPr lang="en-US" i="1" dirty="0"/>
              <a:t>what</a:t>
            </a:r>
            <a:r>
              <a:rPr lang="en-US" dirty="0"/>
              <a:t> and </a:t>
            </a:r>
            <a:r>
              <a:rPr lang="en-US" i="1" dirty="0"/>
              <a:t>why</a:t>
            </a:r>
            <a:r>
              <a:rPr lang="en-US" dirty="0"/>
              <a:t>.</a:t>
            </a:r>
            <a:endParaRPr lang="en-US" dirty="0">
              <a:latin typeface="Aptos" panose="020B0004020202020204" pitchFamily="34" charset="0"/>
            </a:endParaRPr>
          </a:p>
        </p:txBody>
      </p:sp>
      <p:sp>
        <p:nvSpPr>
          <p:cNvPr id="7" name="AutoShape 4">
            <a:extLst>
              <a:ext uri="{FF2B5EF4-FFF2-40B4-BE49-F238E27FC236}">
                <a16:creationId xmlns:a16="http://schemas.microsoft.com/office/drawing/2014/main" id="{2B9D5358-A95E-F559-1393-AF8A56460C0F}"/>
              </a:ext>
            </a:extLst>
          </p:cNvPr>
          <p:cNvSpPr>
            <a:spLocks noChangeAspect="1" noChangeArrowheads="1"/>
          </p:cNvSpPr>
          <p:nvPr/>
        </p:nvSpPr>
        <p:spPr bwMode="auto">
          <a:xfrm>
            <a:off x="1651001" y="76200"/>
            <a:ext cx="3457575" cy="24193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a:extLst>
              <a:ext uri="{FF2B5EF4-FFF2-40B4-BE49-F238E27FC236}">
                <a16:creationId xmlns:a16="http://schemas.microsoft.com/office/drawing/2014/main" id="{488A4218-A8EF-7DB3-A22B-2D4E51CB0813}"/>
              </a:ext>
            </a:extLst>
          </p:cNvPr>
          <p:cNvSpPr>
            <a:spLocks noChangeAspect="1" noChangeArrowheads="1"/>
          </p:cNvSpPr>
          <p:nvPr/>
        </p:nvSpPr>
        <p:spPr bwMode="auto">
          <a:xfrm>
            <a:off x="1803401" y="228600"/>
            <a:ext cx="3457575" cy="24193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8">
            <a:extLst>
              <a:ext uri="{FF2B5EF4-FFF2-40B4-BE49-F238E27FC236}">
                <a16:creationId xmlns:a16="http://schemas.microsoft.com/office/drawing/2014/main" id="{ACD4A4FC-A8E1-0D53-92B0-E5BFA1DE6AFE}"/>
              </a:ext>
            </a:extLst>
          </p:cNvPr>
          <p:cNvSpPr>
            <a:spLocks noChangeAspect="1" noChangeArrowheads="1"/>
          </p:cNvSpPr>
          <p:nvPr/>
        </p:nvSpPr>
        <p:spPr bwMode="auto">
          <a:xfrm>
            <a:off x="1955801" y="381000"/>
            <a:ext cx="3457575" cy="24193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Content Placeholder 4">
            <a:extLst>
              <a:ext uri="{FF2B5EF4-FFF2-40B4-BE49-F238E27FC236}">
                <a16:creationId xmlns:a16="http://schemas.microsoft.com/office/drawing/2014/main" id="{0ADB4CA4-2E6F-9EF7-06DC-1F080F65E2A0}"/>
              </a:ext>
            </a:extLst>
          </p:cNvPr>
          <p:cNvSpPr txBox="1">
            <a:spLocks/>
          </p:cNvSpPr>
          <p:nvPr/>
        </p:nvSpPr>
        <p:spPr>
          <a:xfrm>
            <a:off x="1447923" y="2441448"/>
            <a:ext cx="9296154" cy="30555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t>“To verify whether your slides stand on their own, show them</a:t>
            </a:r>
            <a:br>
              <a:rPr lang="en-US" sz="2700" dirty="0"/>
            </a:br>
            <a:r>
              <a:rPr lang="en-US" sz="2700" dirty="0"/>
              <a:t>to someone representative of your audience without providing</a:t>
            </a:r>
            <a:br>
              <a:rPr lang="en-US" sz="2700" dirty="0"/>
            </a:br>
            <a:r>
              <a:rPr lang="en-US" sz="2700" dirty="0"/>
              <a:t>your spoken text. This someone should be able to figure out</a:t>
            </a:r>
            <a:br>
              <a:rPr lang="en-US" sz="2700" dirty="0"/>
            </a:br>
            <a:r>
              <a:rPr lang="en-US" sz="2700" i="1" dirty="0"/>
              <a:t>what</a:t>
            </a:r>
            <a:r>
              <a:rPr lang="en-US" sz="2700" dirty="0"/>
              <a:t> each slide displays and </a:t>
            </a:r>
            <a:r>
              <a:rPr lang="en-US" sz="2700" i="1" dirty="0"/>
              <a:t>why</a:t>
            </a:r>
            <a:r>
              <a:rPr lang="en-US" sz="2700" dirty="0"/>
              <a:t> you are showing the slide</a:t>
            </a:r>
            <a:br>
              <a:rPr lang="en-US" sz="2700" dirty="0"/>
            </a:br>
            <a:r>
              <a:rPr lang="en-US" sz="2700" dirty="0"/>
              <a:t>as part of your presentation. Printing the slides in small size</a:t>
            </a:r>
            <a:br>
              <a:rPr lang="en-US" sz="2700" dirty="0"/>
            </a:br>
            <a:r>
              <a:rPr lang="en-US" sz="2700" dirty="0"/>
              <a:t>(typically six on a page) allows you to test their legibility, too.”</a:t>
            </a:r>
            <a:br>
              <a:rPr lang="en-US" sz="2700" dirty="0"/>
            </a:br>
            <a:r>
              <a:rPr lang="en-US" sz="2700" dirty="0"/>
              <a:t>[</a:t>
            </a:r>
            <a:r>
              <a:rPr lang="en-US" sz="2700" dirty="0" err="1"/>
              <a:t>Doumont</a:t>
            </a:r>
            <a:r>
              <a:rPr lang="en-US" sz="2700" dirty="0"/>
              <a:t>, 2009]</a:t>
            </a:r>
          </a:p>
        </p:txBody>
      </p:sp>
    </p:spTree>
    <p:extLst>
      <p:ext uri="{BB962C8B-B14F-4D97-AF65-F5344CB8AC3E}">
        <p14:creationId xmlns:p14="http://schemas.microsoft.com/office/powerpoint/2010/main" val="697511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7">
            <a:extLst>
              <a:ext uri="{FF2B5EF4-FFF2-40B4-BE49-F238E27FC236}">
                <a16:creationId xmlns:a16="http://schemas.microsoft.com/office/drawing/2014/main" id="{5862941A-6C24-8271-914A-82CA6C25DA47}"/>
              </a:ext>
            </a:extLst>
          </p:cNvPr>
          <p:cNvSpPr txBox="1">
            <a:spLocks/>
          </p:cNvSpPr>
          <p:nvPr/>
        </p:nvSpPr>
        <p:spPr>
          <a:xfrm>
            <a:off x="1365445" y="2497738"/>
            <a:ext cx="4245926" cy="24775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600"/>
              </a:spcAft>
              <a:buFont typeface="Arial" pitchFamily="34" charset="0"/>
              <a:buNone/>
            </a:pPr>
            <a:r>
              <a:rPr lang="en-US" sz="2800" dirty="0">
                <a:latin typeface="Aptos" panose="020B0004020202020204" pitchFamily="34" charset="0"/>
              </a:rPr>
              <a:t>What a presentation lacks</a:t>
            </a:r>
          </a:p>
          <a:p>
            <a:pPr marL="0" indent="0" algn="ctr">
              <a:spcBef>
                <a:spcPts val="0"/>
              </a:spcBef>
              <a:spcAft>
                <a:spcPts val="600"/>
              </a:spcAft>
              <a:buFont typeface="Arial" pitchFamily="34" charset="0"/>
              <a:buNone/>
            </a:pPr>
            <a:r>
              <a:rPr lang="en-US" sz="2800" dirty="0">
                <a:latin typeface="Aptos" panose="020B0004020202020204" pitchFamily="34" charset="0"/>
              </a:rPr>
              <a:t>Clarity</a:t>
            </a:r>
          </a:p>
          <a:p>
            <a:pPr marL="0" indent="0" algn="ctr">
              <a:spcBef>
                <a:spcPts val="0"/>
              </a:spcBef>
              <a:spcAft>
                <a:spcPts val="600"/>
              </a:spcAft>
              <a:buFont typeface="Arial" pitchFamily="34" charset="0"/>
              <a:buNone/>
            </a:pPr>
            <a:r>
              <a:rPr lang="en-US" sz="2800" dirty="0">
                <a:latin typeface="Aptos" panose="020B0004020202020204" pitchFamily="34" charset="0"/>
              </a:rPr>
              <a:t>Cohesion</a:t>
            </a:r>
          </a:p>
          <a:p>
            <a:pPr marL="0" indent="0" algn="ctr">
              <a:spcBef>
                <a:spcPts val="0"/>
              </a:spcBef>
              <a:spcAft>
                <a:spcPts val="600"/>
              </a:spcAft>
              <a:buFont typeface="Arial" pitchFamily="34" charset="0"/>
              <a:buNone/>
            </a:pPr>
            <a:r>
              <a:rPr lang="en-US" sz="2800" dirty="0">
                <a:latin typeface="Aptos" panose="020B0004020202020204" pitchFamily="34" charset="0"/>
              </a:rPr>
              <a:t>Engagement</a:t>
            </a:r>
          </a:p>
          <a:p>
            <a:pPr marL="0" indent="0" algn="ctr">
              <a:spcBef>
                <a:spcPts val="0"/>
              </a:spcBef>
              <a:spcAft>
                <a:spcPts val="600"/>
              </a:spcAft>
              <a:buFont typeface="Arial" pitchFamily="34" charset="0"/>
              <a:buNone/>
            </a:pPr>
            <a:r>
              <a:rPr lang="en-US" sz="2800" dirty="0">
                <a:latin typeface="Aptos" panose="020B0004020202020204" pitchFamily="34" charset="0"/>
              </a:rPr>
              <a:t>Legibility/audibility</a:t>
            </a:r>
          </a:p>
        </p:txBody>
      </p:sp>
      <p:sp>
        <p:nvSpPr>
          <p:cNvPr id="24" name="Content Placeholder 17">
            <a:extLst>
              <a:ext uri="{FF2B5EF4-FFF2-40B4-BE49-F238E27FC236}">
                <a16:creationId xmlns:a16="http://schemas.microsoft.com/office/drawing/2014/main" id="{6C306D79-4980-EACF-EB49-4EE635460DFE}"/>
              </a:ext>
            </a:extLst>
          </p:cNvPr>
          <p:cNvSpPr txBox="1">
            <a:spLocks/>
          </p:cNvSpPr>
          <p:nvPr/>
        </p:nvSpPr>
        <p:spPr>
          <a:xfrm>
            <a:off x="5611368" y="2497738"/>
            <a:ext cx="5212080" cy="2477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600"/>
              </a:spcAft>
              <a:buFont typeface="Arial" pitchFamily="34" charset="0"/>
              <a:buNone/>
            </a:pPr>
            <a:r>
              <a:rPr lang="en-US" sz="2800" dirty="0">
                <a:latin typeface="Aptos" panose="020B0004020202020204" pitchFamily="34" charset="0"/>
              </a:rPr>
              <a:t>What an observer might think</a:t>
            </a:r>
          </a:p>
          <a:p>
            <a:pPr marL="0" indent="0" algn="ctr">
              <a:spcBef>
                <a:spcPts val="0"/>
              </a:spcBef>
              <a:spcAft>
                <a:spcPts val="600"/>
              </a:spcAft>
              <a:buFont typeface="Arial" pitchFamily="34" charset="0"/>
              <a:buNone/>
            </a:pPr>
            <a:r>
              <a:rPr lang="en-US" sz="2800" dirty="0">
                <a:latin typeface="Aptos" panose="020B0004020202020204" pitchFamily="34" charset="0"/>
              </a:rPr>
              <a:t>“I don’t understand this.”</a:t>
            </a:r>
          </a:p>
          <a:p>
            <a:pPr marL="0" indent="0" algn="ctr">
              <a:spcBef>
                <a:spcPts val="0"/>
              </a:spcBef>
              <a:spcAft>
                <a:spcPts val="600"/>
              </a:spcAft>
              <a:buFont typeface="Arial" pitchFamily="34" charset="0"/>
              <a:buNone/>
            </a:pPr>
            <a:r>
              <a:rPr lang="en-US" sz="2800" dirty="0">
                <a:latin typeface="Aptos" panose="020B0004020202020204" pitchFamily="34" charset="0"/>
              </a:rPr>
              <a:t>“I don’t see how these connect.”</a:t>
            </a:r>
          </a:p>
          <a:p>
            <a:pPr marL="0" indent="0" algn="ctr">
              <a:spcBef>
                <a:spcPts val="0"/>
              </a:spcBef>
              <a:spcAft>
                <a:spcPts val="600"/>
              </a:spcAft>
              <a:buFont typeface="Arial" pitchFamily="34" charset="0"/>
              <a:buNone/>
            </a:pPr>
            <a:r>
              <a:rPr lang="en-US" sz="2800" dirty="0">
                <a:latin typeface="Aptos" panose="020B0004020202020204" pitchFamily="34" charset="0"/>
              </a:rPr>
              <a:t>“I can’t pay attention.”</a:t>
            </a:r>
          </a:p>
          <a:p>
            <a:pPr marL="0" indent="0" algn="ctr">
              <a:spcBef>
                <a:spcPts val="0"/>
              </a:spcBef>
              <a:spcAft>
                <a:spcPts val="600"/>
              </a:spcAft>
              <a:buFont typeface="Arial" pitchFamily="34" charset="0"/>
              <a:buNone/>
            </a:pPr>
            <a:r>
              <a:rPr lang="en-US" sz="2800" dirty="0">
                <a:latin typeface="Aptos" panose="020B0004020202020204" pitchFamily="34" charset="0"/>
              </a:rPr>
              <a:t>“I can’t read/hear the lesson.”</a:t>
            </a:r>
          </a:p>
        </p:txBody>
      </p:sp>
      <p:sp>
        <p:nvSpPr>
          <p:cNvPr id="26" name="TextBox 25">
            <a:extLst>
              <a:ext uri="{FF2B5EF4-FFF2-40B4-BE49-F238E27FC236}">
                <a16:creationId xmlns:a16="http://schemas.microsoft.com/office/drawing/2014/main" id="{98FAF55B-1C92-A81A-A587-57D7FC5C3432}"/>
              </a:ext>
            </a:extLst>
          </p:cNvPr>
          <p:cNvSpPr txBox="1"/>
          <p:nvPr/>
        </p:nvSpPr>
        <p:spPr>
          <a:xfrm>
            <a:off x="1462244" y="1832917"/>
            <a:ext cx="9361204" cy="523220"/>
          </a:xfrm>
          <a:prstGeom prst="rect">
            <a:avLst/>
          </a:prstGeom>
          <a:noFill/>
        </p:spPr>
        <p:txBody>
          <a:bodyPr wrap="square">
            <a:spAutoFit/>
          </a:bodyPr>
          <a:lstStyle/>
          <a:p>
            <a:pPr marL="0" indent="0" algn="ctr">
              <a:buFont typeface="Arial" pitchFamily="34" charset="0"/>
              <a:buNone/>
            </a:pPr>
            <a:r>
              <a:rPr lang="en-US" sz="2800" b="1" dirty="0">
                <a:latin typeface="Aptos" panose="020B0004020202020204" pitchFamily="34" charset="0"/>
              </a:rPr>
              <a:t>Some obstructions to achieving learning goals:</a:t>
            </a:r>
          </a:p>
        </p:txBody>
      </p:sp>
      <p:cxnSp>
        <p:nvCxnSpPr>
          <p:cNvPr id="28" name="Straight Connector 27">
            <a:extLst>
              <a:ext uri="{FF2B5EF4-FFF2-40B4-BE49-F238E27FC236}">
                <a16:creationId xmlns:a16="http://schemas.microsoft.com/office/drawing/2014/main" id="{CF95B333-F90E-A30F-71D5-5EF0CF0D3C12}"/>
              </a:ext>
            </a:extLst>
          </p:cNvPr>
          <p:cNvCxnSpPr>
            <a:cxnSpLocks/>
          </p:cNvCxnSpPr>
          <p:nvPr/>
        </p:nvCxnSpPr>
        <p:spPr>
          <a:xfrm>
            <a:off x="5611368" y="2573938"/>
            <a:ext cx="0" cy="240131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E3929ED-68EB-995D-ABBC-9225286EDBF0}"/>
              </a:ext>
            </a:extLst>
          </p:cNvPr>
          <p:cNvCxnSpPr>
            <a:cxnSpLocks/>
          </p:cNvCxnSpPr>
          <p:nvPr/>
        </p:nvCxnSpPr>
        <p:spPr>
          <a:xfrm flipH="1">
            <a:off x="1365445" y="3003706"/>
            <a:ext cx="9458003" cy="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1938126-ED49-C0B5-47E1-B395C20077EB}"/>
              </a:ext>
            </a:extLst>
          </p:cNvPr>
          <p:cNvSpPr txBox="1"/>
          <p:nvPr/>
        </p:nvSpPr>
        <p:spPr>
          <a:xfrm>
            <a:off x="1368552" y="5116852"/>
            <a:ext cx="9454896" cy="523220"/>
          </a:xfrm>
          <a:prstGeom prst="rect">
            <a:avLst/>
          </a:prstGeom>
          <a:noFill/>
        </p:spPr>
        <p:txBody>
          <a:bodyPr wrap="square">
            <a:spAutoFit/>
          </a:bodyPr>
          <a:lstStyle/>
          <a:p>
            <a:pPr marL="0" indent="0" algn="ctr">
              <a:buFont typeface="Arial" pitchFamily="34" charset="0"/>
              <a:buNone/>
            </a:pPr>
            <a:r>
              <a:rPr lang="en-US" sz="2800" b="1" dirty="0">
                <a:latin typeface="Aptos" panose="020B0004020202020204" pitchFamily="34" charset="0"/>
              </a:rPr>
              <a:t>Check in with these (and others) often as you prepare!</a:t>
            </a:r>
          </a:p>
        </p:txBody>
      </p:sp>
      <p:sp>
        <p:nvSpPr>
          <p:cNvPr id="4" name="Title 1">
            <a:extLst>
              <a:ext uri="{FF2B5EF4-FFF2-40B4-BE49-F238E27FC236}">
                <a16:creationId xmlns:a16="http://schemas.microsoft.com/office/drawing/2014/main" id="{16D0CCE0-BB41-630E-E2B3-ECDCC55F2797}"/>
              </a:ext>
            </a:extLst>
          </p:cNvPr>
          <p:cNvSpPr txBox="1">
            <a:spLocks/>
          </p:cNvSpPr>
          <p:nvPr/>
        </p:nvSpPr>
        <p:spPr>
          <a:xfrm>
            <a:off x="304800" y="91440"/>
            <a:ext cx="11506200"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At all stages of slide iteration, keep your intended audience at the forefront by asking </a:t>
            </a:r>
            <a:r>
              <a:rPr lang="en-US" i="1" dirty="0"/>
              <a:t>what</a:t>
            </a:r>
            <a:r>
              <a:rPr lang="en-US" dirty="0"/>
              <a:t> and </a:t>
            </a:r>
            <a:r>
              <a:rPr lang="en-US" i="1" dirty="0"/>
              <a:t>why</a:t>
            </a:r>
            <a:r>
              <a:rPr lang="en-US" dirty="0"/>
              <a:t>.</a:t>
            </a:r>
            <a:endParaRPr lang="en-US" dirty="0">
              <a:latin typeface="Aptos" panose="020B0004020202020204" pitchFamily="34" charset="0"/>
            </a:endParaRPr>
          </a:p>
        </p:txBody>
      </p:sp>
    </p:spTree>
    <p:extLst>
      <p:ext uri="{BB962C8B-B14F-4D97-AF65-F5344CB8AC3E}">
        <p14:creationId xmlns:p14="http://schemas.microsoft.com/office/powerpoint/2010/main" val="1421738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743847-EED5-D17C-C1DE-FC99552737FB}"/>
              </a:ext>
            </a:extLst>
          </p:cNvPr>
          <p:cNvSpPr>
            <a:spLocks noGrp="1"/>
          </p:cNvSpPr>
          <p:nvPr>
            <p:ph idx="1"/>
          </p:nvPr>
        </p:nvSpPr>
        <p:spPr>
          <a:xfrm>
            <a:off x="1554099" y="2441448"/>
            <a:ext cx="9083802" cy="1296086"/>
          </a:xfrm>
        </p:spPr>
        <p:txBody>
          <a:bodyPr>
            <a:noAutofit/>
          </a:bodyPr>
          <a:lstStyle/>
          <a:p>
            <a:pPr marL="0" indent="0">
              <a:buNone/>
            </a:pPr>
            <a:r>
              <a:rPr lang="en-US" dirty="0"/>
              <a:t>For 8–12-min science documentaries [Howell et al., 2025], perceived narrative engagement consistently showed highly significant correlation with…</a:t>
            </a:r>
            <a:br>
              <a:rPr lang="en-US" dirty="0"/>
            </a:br>
            <a:endParaRPr lang="en-US" dirty="0"/>
          </a:p>
        </p:txBody>
      </p:sp>
      <p:sp>
        <p:nvSpPr>
          <p:cNvPr id="4" name="Title 1">
            <a:extLst>
              <a:ext uri="{FF2B5EF4-FFF2-40B4-BE49-F238E27FC236}">
                <a16:creationId xmlns:a16="http://schemas.microsoft.com/office/drawing/2014/main" id="{F229E2E6-FED2-AEA0-7F1A-176B85F55AAB}"/>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a:t>Telling a clear story with your science communication improves audience learning, interest, and connection.</a:t>
            </a:r>
            <a:endParaRPr lang="en-US" sz="3800" dirty="0">
              <a:latin typeface="Aptos" panose="020B0004020202020204" pitchFamily="34" charset="0"/>
            </a:endParaRPr>
          </a:p>
        </p:txBody>
      </p:sp>
      <p:grpSp>
        <p:nvGrpSpPr>
          <p:cNvPr id="9" name="Group 8">
            <a:extLst>
              <a:ext uri="{FF2B5EF4-FFF2-40B4-BE49-F238E27FC236}">
                <a16:creationId xmlns:a16="http://schemas.microsoft.com/office/drawing/2014/main" id="{4F058E2F-699F-1415-B687-9253113E0679}"/>
              </a:ext>
            </a:extLst>
          </p:cNvPr>
          <p:cNvGrpSpPr/>
          <p:nvPr/>
        </p:nvGrpSpPr>
        <p:grpSpPr>
          <a:xfrm>
            <a:off x="1143000" y="3961714"/>
            <a:ext cx="9906000" cy="1219886"/>
            <a:chOff x="609600" y="4114800"/>
            <a:chExt cx="9906000" cy="1219886"/>
          </a:xfrm>
        </p:grpSpPr>
        <p:sp>
          <p:nvSpPr>
            <p:cNvPr id="8" name="TextBox 7">
              <a:extLst>
                <a:ext uri="{FF2B5EF4-FFF2-40B4-BE49-F238E27FC236}">
                  <a16:creationId xmlns:a16="http://schemas.microsoft.com/office/drawing/2014/main" id="{9BA6A1E5-A163-24D8-8FEB-F86E7C092125}"/>
                </a:ext>
              </a:extLst>
            </p:cNvPr>
            <p:cNvSpPr txBox="1"/>
            <p:nvPr/>
          </p:nvSpPr>
          <p:spPr>
            <a:xfrm>
              <a:off x="6400800" y="4114800"/>
              <a:ext cx="4114800" cy="1219886"/>
            </a:xfrm>
            <a:prstGeom prst="rect">
              <a:avLst/>
            </a:prstGeom>
            <a:noFill/>
          </p:spPr>
          <p:txBody>
            <a:bodyPr wrap="square">
              <a:spAutoFit/>
            </a:bodyPr>
            <a:lstStyle/>
            <a:p>
              <a:pPr marL="342900" lvl="1" indent="-342900">
                <a:lnSpc>
                  <a:spcPct val="90000"/>
                </a:lnSpc>
                <a:spcBef>
                  <a:spcPts val="500"/>
                </a:spcBef>
                <a:buFont typeface="Arial" panose="020B0604020202020204" pitchFamily="34" charset="0"/>
                <a:buChar char="•"/>
              </a:pPr>
              <a:r>
                <a:rPr lang="en-US" sz="2400" dirty="0"/>
                <a:t>Identification with science,</a:t>
              </a:r>
            </a:p>
            <a:p>
              <a:pPr marL="342900" lvl="1" indent="-342900">
                <a:lnSpc>
                  <a:spcPct val="90000"/>
                </a:lnSpc>
                <a:spcBef>
                  <a:spcPts val="500"/>
                </a:spcBef>
                <a:buFont typeface="Arial" panose="020B0604020202020204" pitchFamily="34" charset="0"/>
                <a:buChar char="•"/>
              </a:pPr>
              <a:r>
                <a:rPr lang="en-US" sz="2400" dirty="0"/>
                <a:t>Perceived value of science,</a:t>
              </a:r>
            </a:p>
            <a:p>
              <a:pPr marL="342900" lvl="1" indent="-342900">
                <a:lnSpc>
                  <a:spcPct val="90000"/>
                </a:lnSpc>
                <a:spcBef>
                  <a:spcPts val="500"/>
                </a:spcBef>
                <a:buFont typeface="Arial" panose="020B0604020202020204" pitchFamily="34" charset="0"/>
                <a:buChar char="•"/>
              </a:pPr>
              <a:r>
                <a:rPr lang="en-US" sz="2400" dirty="0"/>
                <a:t>Factual recall.</a:t>
              </a:r>
            </a:p>
          </p:txBody>
        </p:sp>
        <p:sp>
          <p:nvSpPr>
            <p:cNvPr id="7" name="TextBox 6">
              <a:extLst>
                <a:ext uri="{FF2B5EF4-FFF2-40B4-BE49-F238E27FC236}">
                  <a16:creationId xmlns:a16="http://schemas.microsoft.com/office/drawing/2014/main" id="{6AB2E0AA-6FCE-D384-2949-54903B9C5DD1}"/>
                </a:ext>
              </a:extLst>
            </p:cNvPr>
            <p:cNvSpPr txBox="1"/>
            <p:nvPr/>
          </p:nvSpPr>
          <p:spPr>
            <a:xfrm>
              <a:off x="609600" y="4114800"/>
              <a:ext cx="5486400" cy="1219886"/>
            </a:xfrm>
            <a:prstGeom prst="rect">
              <a:avLst/>
            </a:prstGeom>
            <a:noFill/>
          </p:spPr>
          <p:txBody>
            <a:bodyPr wrap="square">
              <a:spAutoFit/>
            </a:bodyPr>
            <a:lstStyle/>
            <a:p>
              <a:pPr marL="342900" marR="0" lvl="1"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Interest in learning more,</a:t>
              </a:r>
            </a:p>
            <a:p>
              <a:pPr marL="342900" marR="0" lvl="1"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Perceived change in views of science,</a:t>
              </a:r>
            </a:p>
            <a:p>
              <a:pPr marL="342900" marR="0" lvl="1"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Perceived knowledge,</a:t>
              </a:r>
            </a:p>
          </p:txBody>
        </p:sp>
      </p:grpSp>
    </p:spTree>
    <p:extLst>
      <p:ext uri="{BB962C8B-B14F-4D97-AF65-F5344CB8AC3E}">
        <p14:creationId xmlns:p14="http://schemas.microsoft.com/office/powerpoint/2010/main" val="2315767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60D2E-88A9-CCC6-1C08-E80A418D8C92}"/>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8DB1AB9-3565-8896-F97A-7DA90542305F}"/>
                  </a:ext>
                </a:extLst>
              </p:cNvPr>
              <p:cNvSpPr txBox="1">
                <a:spLocks/>
              </p:cNvSpPr>
              <p:nvPr/>
            </p:nvSpPr>
            <p:spPr>
              <a:xfrm>
                <a:off x="3564636" y="1447800"/>
                <a:ext cx="8474964" cy="541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Font typeface="+mj-lt"/>
                  <a:buAutoNum type="romanUcPeriod"/>
                </a:pPr>
                <a:r>
                  <a:rPr lang="en-US" sz="2400" dirty="0">
                    <a:solidFill>
                      <a:srgbClr val="997700"/>
                    </a:solidFill>
                  </a:rPr>
                  <a:t>Boundary-driven surface wave forces from</a:t>
                </a:r>
                <a:br>
                  <a:rPr lang="en-US" sz="2400" dirty="0">
                    <a:solidFill>
                      <a:srgbClr val="997700"/>
                    </a:solidFill>
                  </a:rPr>
                </a:br>
                <a:r>
                  <a:rPr lang="en-US" sz="2400" dirty="0">
                    <a:solidFill>
                      <a:srgbClr val="997700"/>
                    </a:solidFill>
                  </a:rPr>
                  <a:t>a self-propelling vibrating robot boat</a:t>
                </a:r>
              </a:p>
              <a:p>
                <a:pPr marL="1143000" lvl="1" indent="-571500">
                  <a:buFont typeface="+mj-lt"/>
                  <a:buAutoNum type="alphaUcPeriod"/>
                </a:pPr>
                <a:r>
                  <a:rPr lang="en-US" sz="2000" dirty="0">
                    <a:solidFill>
                      <a:srgbClr val="994455"/>
                    </a:solidFill>
                  </a:rPr>
                  <a:t>Introduction: Movement in deformable media</a:t>
                </a:r>
              </a:p>
              <a:p>
                <a:pPr marL="1714500" lvl="2" indent="-571500">
                  <a:buFont typeface="+mj-lt"/>
                  <a:buAutoNum type="arabicPeriod"/>
                </a:pPr>
                <a:r>
                  <a:rPr lang="en-US" sz="1800" dirty="0">
                    <a:solidFill>
                      <a:srgbClr val="004488"/>
                    </a:solidFill>
                  </a:rPr>
                  <a:t>Fluctuations in deformable media produce</a:t>
                </a:r>
                <a:br>
                  <a:rPr lang="en-US" sz="1800" dirty="0">
                    <a:solidFill>
                      <a:srgbClr val="004488"/>
                    </a:solidFill>
                  </a:rPr>
                </a:br>
                <a:r>
                  <a:rPr lang="en-US" sz="1800" dirty="0">
                    <a:solidFill>
                      <a:srgbClr val="004488"/>
                    </a:solidFill>
                  </a:rPr>
                  <a:t>long-ranged effects that can modify movement.</a:t>
                </a:r>
              </a:p>
              <a:p>
                <a:pPr marL="1714500" lvl="2" indent="-571500">
                  <a:buFont typeface="+mj-lt"/>
                  <a:buAutoNum type="arabicPeriod"/>
                </a:pPr>
                <a:r>
                  <a:rPr lang="en-US" sz="1800" dirty="0">
                    <a:solidFill>
                      <a:srgbClr val="004488"/>
                    </a:solidFill>
                  </a:rPr>
                  <a:t>An example: Wave-generating fan boat</a:t>
                </a:r>
              </a:p>
              <a:p>
                <a:pPr marL="1143000" lvl="1" indent="-571500">
                  <a:buFont typeface="+mj-lt"/>
                  <a:buAutoNum type="alphaUcPeriod"/>
                </a:pPr>
                <a:r>
                  <a:rPr lang="en-US" sz="2000" dirty="0">
                    <a:solidFill>
                      <a:srgbClr val="994455"/>
                    </a:solidFill>
                  </a:rPr>
                  <a:t>Common theories cannot explain our fan boat experiments.</a:t>
                </a:r>
              </a:p>
              <a:p>
                <a:pPr marL="1714500" lvl="2" indent="-571500">
                  <a:buFont typeface="+mj-lt"/>
                  <a:buAutoNum type="arabicPeriod"/>
                </a:pPr>
                <a:r>
                  <a:rPr lang="en-US" sz="1800" dirty="0">
                    <a:solidFill>
                      <a:srgbClr val="004488"/>
                    </a:solidFill>
                  </a:rPr>
                  <a:t>Free-floating experiments show</a:t>
                </a:r>
                <a:br>
                  <a:rPr lang="en-US" sz="1800" dirty="0">
                    <a:solidFill>
                      <a:srgbClr val="004488"/>
                    </a:solidFill>
                  </a:rPr>
                </a:br>
                <a:r>
                  <a:rPr lang="en-US" sz="1800" dirty="0">
                    <a:solidFill>
                      <a:srgbClr val="004488"/>
                    </a:solidFill>
                  </a:rPr>
                  <a:t>dependence on initial distance and frequency.</a:t>
                </a:r>
              </a:p>
              <a:p>
                <a:pPr marL="1714500" lvl="2" indent="-571500">
                  <a:buFont typeface="+mj-lt"/>
                  <a:buAutoNum type="arabicPeriod"/>
                </a:pPr>
                <a:r>
                  <a:rPr lang="en-US" sz="1800" dirty="0">
                    <a:solidFill>
                      <a:srgbClr val="004488"/>
                    </a:solidFill>
                  </a:rPr>
                  <a:t>Tethered experiments let us finely vary </a:t>
                </a:r>
                <a14:m>
                  <m:oMath xmlns:m="http://schemas.openxmlformats.org/officeDocument/2006/math">
                    <m:sSubSup>
                      <m:sSubSupPr>
                        <m:ctrlPr>
                          <a:rPr lang="en-US" sz="1800" i="1" dirty="0" smtClean="0">
                            <a:solidFill>
                              <a:srgbClr val="004488"/>
                            </a:solidFill>
                            <a:latin typeface="Cambria Math" panose="02040503050406030204" pitchFamily="18" charset="0"/>
                          </a:rPr>
                        </m:ctrlPr>
                      </m:sSubSupPr>
                      <m:e>
                        <m:r>
                          <a:rPr lang="en-US" sz="1800" i="1" dirty="0" smtClean="0">
                            <a:solidFill>
                              <a:srgbClr val="004488"/>
                            </a:solidFill>
                            <a:latin typeface="Cambria Math" panose="02040503050406030204" pitchFamily="18" charset="0"/>
                          </a:rPr>
                          <m:t>𝑑</m:t>
                        </m:r>
                      </m:e>
                      <m:sub>
                        <m:r>
                          <a:rPr lang="en-US" sz="1800" i="1" dirty="0" smtClean="0">
                            <a:solidFill>
                              <a:srgbClr val="004488"/>
                            </a:solidFill>
                            <a:latin typeface="Cambria Math" panose="02040503050406030204" pitchFamily="18" charset="0"/>
                          </a:rPr>
                          <m:t>0</m:t>
                        </m:r>
                      </m:sub>
                      <m:sup>
                        <m:r>
                          <a:rPr lang="en-US" sz="1800" i="1" dirty="0" smtClean="0">
                            <a:solidFill>
                              <a:srgbClr val="004488"/>
                            </a:solidFill>
                            <a:latin typeface="Cambria Math" panose="02040503050406030204" pitchFamily="18" charset="0"/>
                          </a:rPr>
                          <m:t>⊥</m:t>
                        </m:r>
                      </m:sup>
                    </m:sSubSup>
                  </m:oMath>
                </a14:m>
                <a:r>
                  <a:rPr lang="en-US" sz="1800" dirty="0">
                    <a:solidFill>
                      <a:srgbClr val="004488"/>
                    </a:solidFill>
                  </a:rPr>
                  <a:t> to estimate wave forces.</a:t>
                </a:r>
              </a:p>
              <a:p>
                <a:pPr marL="1714500" lvl="2" indent="-571500">
                  <a:buFont typeface="+mj-lt"/>
                  <a:buAutoNum type="arabicPeriod"/>
                </a:pPr>
                <a:r>
                  <a:rPr lang="en-US" sz="1800" dirty="0">
                    <a:solidFill>
                      <a:srgbClr val="004488"/>
                    </a:solidFill>
                  </a:rPr>
                  <a:t>Our results cannot be explained by</a:t>
                </a:r>
                <a:br>
                  <a:rPr lang="en-US" sz="1800" dirty="0">
                    <a:solidFill>
                      <a:srgbClr val="004488"/>
                    </a:solidFill>
                  </a:rPr>
                </a:br>
                <a:r>
                  <a:rPr lang="en-US" sz="1800" dirty="0">
                    <a:solidFill>
                      <a:srgbClr val="004488"/>
                    </a:solidFill>
                  </a:rPr>
                  <a:t>induced surface currents or analog Casimir effects.</a:t>
                </a:r>
              </a:p>
              <a:p>
                <a:pPr marL="1143000" lvl="1" indent="-571500">
                  <a:buFont typeface="+mj-lt"/>
                  <a:buAutoNum type="alphaUcPeriod"/>
                </a:pPr>
                <a:r>
                  <a:rPr lang="en-US" sz="2000" dirty="0">
                    <a:solidFill>
                      <a:srgbClr val="994455"/>
                    </a:solidFill>
                  </a:rPr>
                  <a:t>Explaining experiments with gravity-capillary radiation dynamics</a:t>
                </a:r>
              </a:p>
              <a:p>
                <a:pPr marL="1714500" lvl="2" indent="-571500">
                  <a:buFont typeface="+mj-lt"/>
                  <a:buAutoNum type="arabicPeriod"/>
                </a:pPr>
                <a:r>
                  <a:rPr lang="en-US" sz="1800" dirty="0">
                    <a:solidFill>
                      <a:srgbClr val="004488"/>
                    </a:solidFill>
                  </a:rPr>
                  <a:t>Radiation dynamics produce a thrust force.</a:t>
                </a:r>
              </a:p>
              <a:p>
                <a:pPr marL="1714500" lvl="2" indent="-571500">
                  <a:buFont typeface="+mj-lt"/>
                  <a:buAutoNum type="arabicPeriod"/>
                </a:pPr>
                <a:r>
                  <a:rPr lang="en-US" sz="1800" dirty="0">
                    <a:solidFill>
                      <a:srgbClr val="004488"/>
                    </a:solidFill>
                  </a:rPr>
                  <a:t>…</a:t>
                </a:r>
              </a:p>
            </p:txBody>
          </p:sp>
        </mc:Choice>
        <mc:Fallback xmlns="">
          <p:sp>
            <p:nvSpPr>
              <p:cNvPr id="3" name="Content Placeholder 2">
                <a:extLst>
                  <a:ext uri="{FF2B5EF4-FFF2-40B4-BE49-F238E27FC236}">
                    <a16:creationId xmlns:a16="http://schemas.microsoft.com/office/drawing/2014/main" id="{A8DB1AB9-3565-8896-F97A-7DA90542305F}"/>
                  </a:ext>
                </a:extLst>
              </p:cNvPr>
              <p:cNvSpPr txBox="1">
                <a:spLocks noRot="1" noChangeAspect="1" noMove="1" noResize="1" noEditPoints="1" noAdjustHandles="1" noChangeArrowheads="1" noChangeShapeType="1" noTextEdit="1"/>
              </p:cNvSpPr>
              <p:nvPr/>
            </p:nvSpPr>
            <p:spPr>
              <a:xfrm>
                <a:off x="3564636" y="1447800"/>
                <a:ext cx="8474964" cy="5410200"/>
              </a:xfrm>
              <a:prstGeom prst="rect">
                <a:avLst/>
              </a:prstGeom>
              <a:blipFill>
                <a:blip r:embed="rId3"/>
                <a:stretch>
                  <a:fillRect l="-1151" t="-1127"/>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id="{35179550-C0B9-F42F-765D-BB6B04CB9734}"/>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a:t>Science communication can use narrative elements,</a:t>
            </a:r>
            <a:br>
              <a:rPr lang="en-US" sz="3600" dirty="0"/>
            </a:br>
            <a:r>
              <a:rPr lang="en-US" sz="3600" dirty="0"/>
              <a:t>even if not telling a traditional story with character-driven plot.</a:t>
            </a:r>
          </a:p>
        </p:txBody>
      </p:sp>
      <p:sp>
        <p:nvSpPr>
          <p:cNvPr id="8" name="Content Placeholder 2">
            <a:extLst>
              <a:ext uri="{FF2B5EF4-FFF2-40B4-BE49-F238E27FC236}">
                <a16:creationId xmlns:a16="http://schemas.microsoft.com/office/drawing/2014/main" id="{C2FEDE43-AB2C-4E81-0D6B-9C78B15816F7}"/>
              </a:ext>
            </a:extLst>
          </p:cNvPr>
          <p:cNvSpPr txBox="1">
            <a:spLocks/>
          </p:cNvSpPr>
          <p:nvPr/>
        </p:nvSpPr>
        <p:spPr>
          <a:xfrm>
            <a:off x="112266" y="3108960"/>
            <a:ext cx="1030734" cy="548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Hook</a:t>
            </a:r>
          </a:p>
        </p:txBody>
      </p:sp>
      <p:sp>
        <p:nvSpPr>
          <p:cNvPr id="11" name="Content Placeholder 2">
            <a:extLst>
              <a:ext uri="{FF2B5EF4-FFF2-40B4-BE49-F238E27FC236}">
                <a16:creationId xmlns:a16="http://schemas.microsoft.com/office/drawing/2014/main" id="{CF4C25C9-0884-2B0D-78AE-D6572ABD95DE}"/>
              </a:ext>
            </a:extLst>
          </p:cNvPr>
          <p:cNvSpPr txBox="1">
            <a:spLocks/>
          </p:cNvSpPr>
          <p:nvPr/>
        </p:nvSpPr>
        <p:spPr>
          <a:xfrm>
            <a:off x="112266" y="1447800"/>
            <a:ext cx="3541266" cy="6080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000" b="1"/>
              <a:t>Applying narrativity</a:t>
            </a:r>
            <a:endParaRPr lang="en-US" sz="3000" dirty="0"/>
          </a:p>
        </p:txBody>
      </p:sp>
      <p:sp>
        <p:nvSpPr>
          <p:cNvPr id="13" name="Content Placeholder 2">
            <a:extLst>
              <a:ext uri="{FF2B5EF4-FFF2-40B4-BE49-F238E27FC236}">
                <a16:creationId xmlns:a16="http://schemas.microsoft.com/office/drawing/2014/main" id="{02C4EC3F-0841-5EBB-5B05-07E2A74465AB}"/>
              </a:ext>
            </a:extLst>
          </p:cNvPr>
          <p:cNvSpPr txBox="1">
            <a:spLocks/>
          </p:cNvSpPr>
          <p:nvPr/>
        </p:nvSpPr>
        <p:spPr>
          <a:xfrm>
            <a:off x="112266" y="5376672"/>
            <a:ext cx="1868934" cy="548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Resolution</a:t>
            </a:r>
          </a:p>
        </p:txBody>
      </p:sp>
      <p:sp>
        <p:nvSpPr>
          <p:cNvPr id="16" name="Content Placeholder 2">
            <a:extLst>
              <a:ext uri="{FF2B5EF4-FFF2-40B4-BE49-F238E27FC236}">
                <a16:creationId xmlns:a16="http://schemas.microsoft.com/office/drawing/2014/main" id="{F66AD317-5E26-1E77-9C5A-A5C24AD9B67C}"/>
              </a:ext>
            </a:extLst>
          </p:cNvPr>
          <p:cNvSpPr txBox="1">
            <a:spLocks/>
          </p:cNvSpPr>
          <p:nvPr/>
        </p:nvSpPr>
        <p:spPr>
          <a:xfrm>
            <a:off x="112266" y="2515734"/>
            <a:ext cx="2630934" cy="548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Setting/Context</a:t>
            </a:r>
          </a:p>
        </p:txBody>
      </p:sp>
      <p:sp>
        <p:nvSpPr>
          <p:cNvPr id="17" name="Content Placeholder 2">
            <a:extLst>
              <a:ext uri="{FF2B5EF4-FFF2-40B4-BE49-F238E27FC236}">
                <a16:creationId xmlns:a16="http://schemas.microsoft.com/office/drawing/2014/main" id="{ED121B88-0BBF-5293-F9DC-FA71CED6218D}"/>
              </a:ext>
            </a:extLst>
          </p:cNvPr>
          <p:cNvSpPr txBox="1">
            <a:spLocks/>
          </p:cNvSpPr>
          <p:nvPr/>
        </p:nvSpPr>
        <p:spPr>
          <a:xfrm>
            <a:off x="112266" y="3794760"/>
            <a:ext cx="2021334" cy="5486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What works</a:t>
            </a:r>
          </a:p>
        </p:txBody>
      </p:sp>
      <p:sp>
        <p:nvSpPr>
          <p:cNvPr id="18" name="Content Placeholder 2">
            <a:extLst>
              <a:ext uri="{FF2B5EF4-FFF2-40B4-BE49-F238E27FC236}">
                <a16:creationId xmlns:a16="http://schemas.microsoft.com/office/drawing/2014/main" id="{14844BF2-37AF-EB7B-D1A4-1E0D6AB64680}"/>
              </a:ext>
            </a:extLst>
          </p:cNvPr>
          <p:cNvSpPr txBox="1">
            <a:spLocks/>
          </p:cNvSpPr>
          <p:nvPr/>
        </p:nvSpPr>
        <p:spPr>
          <a:xfrm>
            <a:off x="112267" y="4745736"/>
            <a:ext cx="4154934" cy="54864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Conflict/What doesn’t work</a:t>
            </a:r>
          </a:p>
        </p:txBody>
      </p:sp>
      <p:cxnSp>
        <p:nvCxnSpPr>
          <p:cNvPr id="23" name="Straight Connector 22">
            <a:extLst>
              <a:ext uri="{FF2B5EF4-FFF2-40B4-BE49-F238E27FC236}">
                <a16:creationId xmlns:a16="http://schemas.microsoft.com/office/drawing/2014/main" id="{DC07899D-FD46-CFD2-0FE2-7655B1828F44}"/>
              </a:ext>
            </a:extLst>
          </p:cNvPr>
          <p:cNvCxnSpPr>
            <a:cxnSpLocks/>
            <a:endCxn id="16" idx="3"/>
          </p:cNvCxnSpPr>
          <p:nvPr/>
        </p:nvCxnSpPr>
        <p:spPr>
          <a:xfrm flipH="1">
            <a:off x="2743200" y="2790054"/>
            <a:ext cx="1957071"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DE009432-A4E0-0537-E714-D73AC397C74F}"/>
              </a:ext>
            </a:extLst>
          </p:cNvPr>
          <p:cNvCxnSpPr>
            <a:cxnSpLocks/>
          </p:cNvCxnSpPr>
          <p:nvPr/>
        </p:nvCxnSpPr>
        <p:spPr>
          <a:xfrm flipH="1">
            <a:off x="1143000" y="3383280"/>
            <a:ext cx="3557271"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89E391BD-8713-1D97-9D48-D4DD15009DE4}"/>
              </a:ext>
            </a:extLst>
          </p:cNvPr>
          <p:cNvCxnSpPr>
            <a:cxnSpLocks/>
          </p:cNvCxnSpPr>
          <p:nvPr/>
        </p:nvCxnSpPr>
        <p:spPr>
          <a:xfrm flipH="1">
            <a:off x="4191000" y="5020056"/>
            <a:ext cx="509271"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97D1DDC2-1EC9-ECF6-0B84-6789948D3990}"/>
              </a:ext>
            </a:extLst>
          </p:cNvPr>
          <p:cNvCxnSpPr>
            <a:cxnSpLocks/>
          </p:cNvCxnSpPr>
          <p:nvPr/>
        </p:nvCxnSpPr>
        <p:spPr>
          <a:xfrm flipH="1">
            <a:off x="1981200" y="5650992"/>
            <a:ext cx="2133600"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22A09280-A956-E46D-0E58-BBFD67144E91}"/>
              </a:ext>
            </a:extLst>
          </p:cNvPr>
          <p:cNvCxnSpPr>
            <a:cxnSpLocks/>
          </p:cNvCxnSpPr>
          <p:nvPr/>
        </p:nvCxnSpPr>
        <p:spPr>
          <a:xfrm flipH="1">
            <a:off x="2133600" y="4069080"/>
            <a:ext cx="2566671"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FDAEE516-B35E-BFEC-0BBF-07E5C951683F}"/>
              </a:ext>
            </a:extLst>
          </p:cNvPr>
          <p:cNvCxnSpPr>
            <a:cxnSpLocks/>
          </p:cNvCxnSpPr>
          <p:nvPr/>
        </p:nvCxnSpPr>
        <p:spPr>
          <a:xfrm flipH="1">
            <a:off x="4191000" y="4690872"/>
            <a:ext cx="509271" cy="0"/>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88235654-AFA3-A3AD-A729-62FA57361809}"/>
              </a:ext>
            </a:extLst>
          </p:cNvPr>
          <p:cNvCxnSpPr>
            <a:cxnSpLocks/>
          </p:cNvCxnSpPr>
          <p:nvPr/>
        </p:nvCxnSpPr>
        <p:spPr>
          <a:xfrm flipH="1" flipV="1">
            <a:off x="4191000" y="4084890"/>
            <a:ext cx="1" cy="602108"/>
          </a:xfrm>
          <a:prstGeom prst="line">
            <a:avLst/>
          </a:prstGeom>
          <a:ln w="76200" cap="sq">
            <a:solidFill>
              <a:srgbClr val="762A8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342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2B3616-7620-AAFB-629C-7B66197AD262}"/>
              </a:ext>
            </a:extLst>
          </p:cNvPr>
          <p:cNvSpPr>
            <a:spLocks noGrp="1"/>
          </p:cNvSpPr>
          <p:nvPr>
            <p:ph idx="1"/>
          </p:nvPr>
        </p:nvSpPr>
        <p:spPr>
          <a:xfrm>
            <a:off x="1638300" y="1825625"/>
            <a:ext cx="8915400" cy="4351338"/>
          </a:xfrm>
        </p:spPr>
        <p:txBody>
          <a:bodyPr>
            <a:normAutofit/>
          </a:bodyPr>
          <a:lstStyle/>
          <a:p>
            <a:r>
              <a:rPr lang="en-US" dirty="0"/>
              <a:t>All 10 sample presentations are strong in different ways</a:t>
            </a:r>
            <a:br>
              <a:rPr lang="en-US" dirty="0"/>
            </a:br>
            <a:r>
              <a:rPr lang="en-US" dirty="0"/>
              <a:t>and cover different topics. We recommend starting with [redacted] as an example of a talk that was</a:t>
            </a:r>
            <a:br>
              <a:rPr lang="en-US" dirty="0"/>
            </a:br>
            <a:r>
              <a:rPr lang="en-US" dirty="0"/>
              <a:t>not about research performed by the presenter.</a:t>
            </a:r>
          </a:p>
          <a:p>
            <a:endParaRPr lang="en-US" dirty="0"/>
          </a:p>
          <a:p>
            <a:r>
              <a:rPr lang="en-US" dirty="0"/>
              <a:t>For videos:</a:t>
            </a:r>
          </a:p>
          <a:p>
            <a:pPr lvl="1"/>
            <a:r>
              <a:rPr lang="en-US" dirty="0"/>
              <a:t>Canvas → Modules → Week 1 → Past Student Presentations</a:t>
            </a:r>
          </a:p>
          <a:p>
            <a:pPr lvl="1"/>
            <a:endParaRPr lang="en-US" dirty="0"/>
          </a:p>
          <a:p>
            <a:r>
              <a:rPr lang="en-US" dirty="0"/>
              <a:t>For corresponding slides in .pdf and .pptx formats:</a:t>
            </a:r>
          </a:p>
          <a:p>
            <a:pPr lvl="1"/>
            <a:r>
              <a:rPr lang="en-US" dirty="0"/>
              <a:t>Canvas → Files → Sample presentations</a:t>
            </a:r>
          </a:p>
        </p:txBody>
      </p:sp>
      <p:sp>
        <p:nvSpPr>
          <p:cNvPr id="4" name="Title 1">
            <a:extLst>
              <a:ext uri="{FF2B5EF4-FFF2-40B4-BE49-F238E27FC236}">
                <a16:creationId xmlns:a16="http://schemas.microsoft.com/office/drawing/2014/main" id="{4E84F010-A813-CA41-F6A5-C87E0FED7E39}"/>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a:t>Sample presentations from </a:t>
            </a:r>
            <a:r>
              <a:rPr lang="en-US" sz="4000"/>
              <a:t>past semesters</a:t>
            </a:r>
            <a:br>
              <a:rPr lang="en-US" sz="4000"/>
            </a:br>
            <a:r>
              <a:rPr lang="en-US" sz="4000"/>
              <a:t>(</a:t>
            </a:r>
            <a:r>
              <a:rPr lang="en-US" sz="4000" dirty="0"/>
              <a:t>videos &amp; slides) are on Canvas.</a:t>
            </a:r>
            <a:endParaRPr lang="en-US" sz="3800" dirty="0">
              <a:latin typeface="Aptos" panose="020B0004020202020204" pitchFamily="34" charset="0"/>
            </a:endParaRPr>
          </a:p>
        </p:txBody>
      </p:sp>
    </p:spTree>
    <p:extLst>
      <p:ext uri="{BB962C8B-B14F-4D97-AF65-F5344CB8AC3E}">
        <p14:creationId xmlns:p14="http://schemas.microsoft.com/office/powerpoint/2010/main" val="1452669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557675B-65E8-903C-0D6E-5CBF229DF61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4B98903-0C29-FABF-066A-AF4DB3C75902}"/>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t>Experts cite storytelling as key for science communication, though success is not yet rigorously defined.</a:t>
            </a:r>
            <a:endParaRPr lang="en-US" sz="3800" dirty="0">
              <a:latin typeface="Aptos" panose="020B0004020202020204" pitchFamily="34" charset="0"/>
            </a:endParaRPr>
          </a:p>
        </p:txBody>
      </p:sp>
      <p:sp>
        <p:nvSpPr>
          <p:cNvPr id="6" name="Content Placeholder 2">
            <a:extLst>
              <a:ext uri="{FF2B5EF4-FFF2-40B4-BE49-F238E27FC236}">
                <a16:creationId xmlns:a16="http://schemas.microsoft.com/office/drawing/2014/main" id="{ED5C67FA-7D89-FA42-8C14-6712C2C11510}"/>
              </a:ext>
            </a:extLst>
          </p:cNvPr>
          <p:cNvSpPr>
            <a:spLocks noGrp="1"/>
          </p:cNvSpPr>
          <p:nvPr>
            <p:ph idx="1"/>
          </p:nvPr>
        </p:nvSpPr>
        <p:spPr>
          <a:xfrm>
            <a:off x="1066800" y="1600201"/>
            <a:ext cx="10058400" cy="5029199"/>
          </a:xfrm>
        </p:spPr>
        <p:txBody>
          <a:bodyPr>
            <a:normAutofit fontScale="77500" lnSpcReduction="20000"/>
          </a:bodyPr>
          <a:lstStyle/>
          <a:p>
            <a:r>
              <a:rPr lang="en-US" dirty="0"/>
              <a:t>Storytelling in science, especially outside of outreach contexts, is a new field of research that has historically been dominated by opinion (sometimes masquerading as scientific research).</a:t>
            </a:r>
            <a:br>
              <a:rPr lang="en-US" dirty="0"/>
            </a:br>
            <a:endParaRPr lang="en-US" dirty="0"/>
          </a:p>
          <a:p>
            <a:pPr lvl="1">
              <a:buFont typeface="Arial" panose="020B0604020202020204" pitchFamily="34" charset="0"/>
              <a:buChar char="•"/>
            </a:pPr>
            <a:r>
              <a:rPr lang="en-US" b="1" dirty="0"/>
              <a:t>Opinion is not always bad!</a:t>
            </a:r>
            <a:r>
              <a:rPr lang="en-US" dirty="0"/>
              <a:t> See some resources on Canvas</a:t>
            </a:r>
            <a:br>
              <a:rPr lang="en-US" dirty="0"/>
            </a:br>
            <a:r>
              <a:rPr lang="en-US" dirty="0"/>
              <a:t>that we will use this semester [e.g., </a:t>
            </a:r>
            <a:r>
              <a:rPr lang="en-US" dirty="0" err="1"/>
              <a:t>Doumont</a:t>
            </a:r>
            <a:r>
              <a:rPr lang="en-US" dirty="0"/>
              <a:t>, </a:t>
            </a:r>
            <a:r>
              <a:rPr lang="en-US" dirty="0" err="1"/>
              <a:t>Geroch</a:t>
            </a:r>
            <a:r>
              <a:rPr lang="en-US" dirty="0"/>
              <a:t>, Newman].</a:t>
            </a:r>
            <a:br>
              <a:rPr lang="en-US" dirty="0"/>
            </a:br>
            <a:r>
              <a:rPr lang="en-US" b="1" dirty="0"/>
              <a:t>But discerning opinion from science is a vital skill.</a:t>
            </a:r>
            <a:br>
              <a:rPr lang="en-US" dirty="0"/>
            </a:br>
            <a:endParaRPr lang="en-US" dirty="0"/>
          </a:p>
          <a:p>
            <a:r>
              <a:rPr lang="en-US" dirty="0"/>
              <a:t>When natural scientists say “narrative”, their </a:t>
            </a:r>
            <a:r>
              <a:rPr lang="en-US" b="1" dirty="0"/>
              <a:t>definitions often differ</a:t>
            </a:r>
            <a:r>
              <a:rPr lang="en-US" dirty="0"/>
              <a:t> from accepted understandings in social sciences and humanities.</a:t>
            </a:r>
            <a:br>
              <a:rPr lang="en-US" dirty="0"/>
            </a:br>
            <a:endParaRPr lang="en-US" dirty="0"/>
          </a:p>
          <a:p>
            <a:pPr lvl="1">
              <a:buFont typeface="Arial" panose="020B0604020202020204" pitchFamily="34" charset="0"/>
              <a:buChar char="•"/>
            </a:pPr>
            <a:r>
              <a:rPr lang="en-US" dirty="0"/>
              <a:t>Research methods to understand narratives often differ significantly as well.</a:t>
            </a:r>
            <a:br>
              <a:rPr lang="en-US" dirty="0"/>
            </a:br>
            <a:endParaRPr lang="en-US" dirty="0"/>
          </a:p>
          <a:p>
            <a:pPr lvl="1">
              <a:buFont typeface="Arial" panose="020B0604020202020204" pitchFamily="34" charset="0"/>
              <a:buChar char="•"/>
            </a:pPr>
            <a:r>
              <a:rPr lang="en-US" dirty="0"/>
              <a:t>Still, </a:t>
            </a:r>
            <a:r>
              <a:rPr lang="en-US" b="1" dirty="0"/>
              <a:t>“storytelling” regularly appears as a relevant skill </a:t>
            </a:r>
            <a:r>
              <a:rPr lang="en-US" dirty="0"/>
              <a:t>for scientists</a:t>
            </a:r>
            <a:br>
              <a:rPr lang="en-US" dirty="0"/>
            </a:br>
            <a:r>
              <a:rPr lang="en-US" dirty="0"/>
              <a:t>[e.g., Mercer-Mapstone &amp; Kuchel, Fischer &amp; Thies, Molder et al.],</a:t>
            </a:r>
            <a:br>
              <a:rPr lang="en-US" dirty="0"/>
            </a:br>
            <a:r>
              <a:rPr lang="en-US" dirty="0"/>
              <a:t>even if the meaning behind the label is </a:t>
            </a:r>
            <a:r>
              <a:rPr lang="en-US" b="1" dirty="0"/>
              <a:t>not yet well understood</a:t>
            </a:r>
            <a:r>
              <a:rPr lang="en-US" dirty="0"/>
              <a:t>.</a:t>
            </a:r>
          </a:p>
        </p:txBody>
      </p:sp>
    </p:spTree>
    <p:extLst>
      <p:ext uri="{BB962C8B-B14F-4D97-AF65-F5344CB8AC3E}">
        <p14:creationId xmlns:p14="http://schemas.microsoft.com/office/powerpoint/2010/main" val="397054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2791DF4-50ED-0DCC-20EC-754545D5AC3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D8215E-122F-9C5F-592F-5EFC7B2934F3}"/>
              </a:ext>
            </a:extLst>
          </p:cNvPr>
          <p:cNvSpPr>
            <a:spLocks noGrp="1"/>
          </p:cNvSpPr>
          <p:nvPr>
            <p:ph idx="1"/>
          </p:nvPr>
        </p:nvSpPr>
        <p:spPr>
          <a:xfrm>
            <a:off x="577596" y="1600200"/>
            <a:ext cx="11036808" cy="5105400"/>
          </a:xfrm>
        </p:spPr>
        <p:txBody>
          <a:bodyPr>
            <a:noAutofit/>
          </a:bodyPr>
          <a:lstStyle/>
          <a:p>
            <a:r>
              <a:rPr lang="en-US" sz="2500" dirty="0"/>
              <a:t>Usefulness of narratives for learning depends on four correlated concepts</a:t>
            </a:r>
            <a:br>
              <a:rPr lang="en-US" sz="2500" dirty="0"/>
            </a:br>
            <a:r>
              <a:rPr lang="en-US" sz="2500" dirty="0"/>
              <a:t>that comprise </a:t>
            </a:r>
            <a:r>
              <a:rPr lang="en-US" sz="2500" b="1" dirty="0"/>
              <a:t>“narrative engagement” </a:t>
            </a:r>
            <a:r>
              <a:rPr lang="en-US" sz="2500" dirty="0"/>
              <a:t>[Busselle &amp; </a:t>
            </a:r>
            <a:r>
              <a:rPr lang="en-US" sz="2500" dirty="0" err="1"/>
              <a:t>Bilandzic</a:t>
            </a:r>
            <a:r>
              <a:rPr lang="en-US" sz="2500" dirty="0"/>
              <a:t>, 2009].</a:t>
            </a:r>
          </a:p>
          <a:p>
            <a:pPr lvl="1"/>
            <a:r>
              <a:rPr lang="en-US" sz="2000" b="1" dirty="0"/>
              <a:t>Narrative understanding &amp; attentional focus: </a:t>
            </a:r>
            <a:r>
              <a:rPr lang="en-US" sz="2000" dirty="0"/>
              <a:t>Ease of comprehension &amp; lack of distractions</a:t>
            </a:r>
            <a:endParaRPr lang="en-US" sz="2000" b="1" dirty="0"/>
          </a:p>
          <a:p>
            <a:pPr lvl="1"/>
            <a:r>
              <a:rPr lang="en-US" sz="2000" b="1" dirty="0"/>
              <a:t>Narrative transportation: </a:t>
            </a:r>
            <a:r>
              <a:rPr lang="en-US" sz="2000" dirty="0"/>
              <a:t>Feelings of entering the story world, losing focus on the real world, experiencing emotions and motivations, and leaving changed [Green &amp; Brock, 2000]</a:t>
            </a:r>
          </a:p>
          <a:p>
            <a:pPr lvl="1"/>
            <a:r>
              <a:rPr lang="en-US" sz="2000" b="1" dirty="0"/>
              <a:t>Character identification: </a:t>
            </a:r>
            <a:r>
              <a:rPr lang="en-US" sz="2000" dirty="0"/>
              <a:t>Feelings of entering the experiences of a character or narrator</a:t>
            </a:r>
            <a:br>
              <a:rPr lang="en-US" sz="2000" dirty="0"/>
            </a:br>
            <a:r>
              <a:rPr lang="en-US" sz="2000" dirty="0"/>
              <a:t>and imagining forgetting oneself and behaving as a different character [Cohen, 2001]</a:t>
            </a:r>
            <a:br>
              <a:rPr lang="en-US" sz="2000" dirty="0"/>
            </a:br>
            <a:endParaRPr lang="en-US" sz="2000" dirty="0"/>
          </a:p>
          <a:p>
            <a:r>
              <a:rPr lang="en-US" sz="2500" dirty="0"/>
              <a:t>For 8–12-min science documentaries [Howell et al., 2025], perceived narrative engagement consistently showed highly significant correlation with…</a:t>
            </a:r>
          </a:p>
          <a:p>
            <a:pPr marL="800100" lvl="2" indent="-342900"/>
            <a:r>
              <a:rPr lang="en-US" dirty="0"/>
              <a:t>Interest in learning more,</a:t>
            </a:r>
          </a:p>
          <a:p>
            <a:pPr marL="800100" lvl="2" indent="-342900"/>
            <a:r>
              <a:rPr lang="en-US" dirty="0"/>
              <a:t>Perceived change in views of science,</a:t>
            </a:r>
          </a:p>
          <a:p>
            <a:pPr marL="800100" lvl="2" indent="-342900"/>
            <a:r>
              <a:rPr lang="en-US" dirty="0"/>
              <a:t>Perceived knowledge,</a:t>
            </a:r>
          </a:p>
        </p:txBody>
      </p:sp>
      <p:sp>
        <p:nvSpPr>
          <p:cNvPr id="4" name="Title 1">
            <a:extLst>
              <a:ext uri="{FF2B5EF4-FFF2-40B4-BE49-F238E27FC236}">
                <a16:creationId xmlns:a16="http://schemas.microsoft.com/office/drawing/2014/main" id="{70053BA5-450B-5801-D599-226BF5331393}"/>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Display" panose="02110004020202020204"/>
                <a:ea typeface="+mj-ea"/>
                <a:cs typeface="+mj-cs"/>
              </a:rPr>
              <a:t>Narrative engagement predicts learning, interest, perspective change, and connection to science.</a:t>
            </a:r>
            <a:endParaRPr kumimoji="0" lang="en-US" sz="3800" b="0" i="0" u="none" strike="noStrike" kern="1200" cap="none" spc="0" normalizeH="0" baseline="0" noProof="0" dirty="0">
              <a:ln>
                <a:noFill/>
              </a:ln>
              <a:solidFill>
                <a:prstClr val="black"/>
              </a:solidFill>
              <a:effectLst/>
              <a:uLnTx/>
              <a:uFillTx/>
              <a:latin typeface="Aptos" panose="020B0004020202020204" pitchFamily="34" charset="0"/>
              <a:ea typeface="+mj-ea"/>
              <a:cs typeface="+mj-cs"/>
            </a:endParaRPr>
          </a:p>
        </p:txBody>
      </p:sp>
      <p:sp>
        <p:nvSpPr>
          <p:cNvPr id="8" name="TextBox 7">
            <a:extLst>
              <a:ext uri="{FF2B5EF4-FFF2-40B4-BE49-F238E27FC236}">
                <a16:creationId xmlns:a16="http://schemas.microsoft.com/office/drawing/2014/main" id="{D415407F-CD9D-093C-108D-E65FDD66A467}"/>
              </a:ext>
            </a:extLst>
          </p:cNvPr>
          <p:cNvSpPr txBox="1"/>
          <p:nvPr/>
        </p:nvSpPr>
        <p:spPr>
          <a:xfrm>
            <a:off x="5791200" y="5001768"/>
            <a:ext cx="4114800" cy="1053365"/>
          </a:xfrm>
          <a:prstGeom prst="rect">
            <a:avLst/>
          </a:prstGeom>
          <a:noFill/>
        </p:spPr>
        <p:txBody>
          <a:bodyPr wrap="square">
            <a:spAutoFit/>
          </a:bodyPr>
          <a:lstStyle/>
          <a:p>
            <a:pPr marL="800100" marR="0" lvl="2"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Aptos" panose="02110004020202020204"/>
                <a:ea typeface="+mn-ea"/>
                <a:cs typeface="+mn-cs"/>
              </a:rPr>
              <a:t>Identification with science,</a:t>
            </a:r>
          </a:p>
          <a:p>
            <a:pPr marL="800100" marR="0" lvl="2"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Aptos" panose="02110004020202020204"/>
                <a:ea typeface="+mn-ea"/>
                <a:cs typeface="+mn-cs"/>
              </a:rPr>
              <a:t>Perceived value of science,</a:t>
            </a:r>
          </a:p>
          <a:p>
            <a:pPr marL="800100" marR="0" lvl="2" indent="-3429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Aptos" panose="02110004020202020204"/>
                <a:ea typeface="+mn-ea"/>
                <a:cs typeface="+mn-cs"/>
              </a:rPr>
              <a:t>Factual recall.</a:t>
            </a:r>
          </a:p>
        </p:txBody>
      </p:sp>
    </p:spTree>
    <p:extLst>
      <p:ext uri="{BB962C8B-B14F-4D97-AF65-F5344CB8AC3E}">
        <p14:creationId xmlns:p14="http://schemas.microsoft.com/office/powerpoint/2010/main" val="236136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26B0B62-9B95-F94B-2122-4B0781378B6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CFB41B-849A-14A7-88A0-4453672AA7EC}"/>
              </a:ext>
            </a:extLst>
          </p:cNvPr>
          <p:cNvSpPr>
            <a:spLocks noGrp="1"/>
          </p:cNvSpPr>
          <p:nvPr>
            <p:ph idx="1"/>
          </p:nvPr>
        </p:nvSpPr>
        <p:spPr>
          <a:xfrm>
            <a:off x="838200" y="1600200"/>
            <a:ext cx="10515600" cy="584150"/>
          </a:xfrm>
        </p:spPr>
        <p:txBody>
          <a:bodyPr>
            <a:normAutofit/>
          </a:bodyPr>
          <a:lstStyle/>
          <a:p>
            <a:pPr marL="0" indent="0" algn="ctr">
              <a:buNone/>
            </a:pPr>
            <a:r>
              <a:rPr lang="en-US" b="1" dirty="0"/>
              <a:t>Two models of “narrativity”</a:t>
            </a:r>
            <a:endParaRPr lang="en-US" dirty="0"/>
          </a:p>
        </p:txBody>
      </p:sp>
      <p:sp>
        <p:nvSpPr>
          <p:cNvPr id="4" name="Title 1">
            <a:extLst>
              <a:ext uri="{FF2B5EF4-FFF2-40B4-BE49-F238E27FC236}">
                <a16:creationId xmlns:a16="http://schemas.microsoft.com/office/drawing/2014/main" id="{9382E042-D03D-D803-88C3-20671EA513D9}"/>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a:t>Bridge the gap between dramatic storytelling and conventional science communication with narrativity.</a:t>
            </a:r>
            <a:endParaRPr lang="en-US" sz="3800" dirty="0">
              <a:latin typeface="Aptos" panose="020B0004020202020204" pitchFamily="34" charset="0"/>
            </a:endParaRPr>
          </a:p>
        </p:txBody>
      </p:sp>
      <p:sp>
        <p:nvSpPr>
          <p:cNvPr id="10" name="TextBox 9">
            <a:extLst>
              <a:ext uri="{FF2B5EF4-FFF2-40B4-BE49-F238E27FC236}">
                <a16:creationId xmlns:a16="http://schemas.microsoft.com/office/drawing/2014/main" id="{B47C1C1C-DB6D-3FAC-BE46-AFC1D61930FB}"/>
              </a:ext>
            </a:extLst>
          </p:cNvPr>
          <p:cNvSpPr txBox="1"/>
          <p:nvPr/>
        </p:nvSpPr>
        <p:spPr>
          <a:xfrm>
            <a:off x="6238240" y="2184261"/>
            <a:ext cx="5669280" cy="4216539"/>
          </a:xfrm>
          <a:prstGeom prst="rect">
            <a:avLst/>
          </a:prstGeom>
          <a:noFill/>
        </p:spPr>
        <p:txBody>
          <a:bodyPr wrap="square">
            <a:spAutoFit/>
          </a:bodyPr>
          <a:lstStyle/>
          <a:p>
            <a:pPr algn="ctr"/>
            <a:r>
              <a:rPr lang="en-US" sz="2400" dirty="0"/>
              <a:t>Herman’s (2009) author-centric model</a:t>
            </a:r>
            <a:br>
              <a:rPr lang="en-US" sz="2400" dirty="0"/>
            </a:br>
            <a:endParaRPr lang="en-US" sz="2400" dirty="0"/>
          </a:p>
          <a:p>
            <a:pPr marL="285750" indent="-285750">
              <a:buFont typeface="Arial" panose="020B0604020202020204" pitchFamily="34" charset="0"/>
              <a:buChar char="•"/>
            </a:pPr>
            <a:r>
              <a:rPr lang="en-US" sz="2000" b="1" dirty="0"/>
              <a:t>Situatedness:</a:t>
            </a:r>
            <a:r>
              <a:rPr lang="en-US" sz="2000" dirty="0"/>
              <a:t> Provide context(s) for the presented narrative and surrounding discourse.</a:t>
            </a:r>
            <a:br>
              <a:rPr lang="en-US" sz="2000" dirty="0"/>
            </a:br>
            <a:endParaRPr lang="en-US" sz="2000" dirty="0"/>
          </a:p>
          <a:p>
            <a:pPr marL="285750" indent="-285750">
              <a:buFont typeface="Arial" panose="020B0604020202020204" pitchFamily="34" charset="0"/>
              <a:buChar char="•"/>
            </a:pPr>
            <a:r>
              <a:rPr lang="en-US" sz="2000" b="1" dirty="0"/>
              <a:t>Event sequencing: </a:t>
            </a:r>
            <a:r>
              <a:rPr lang="en-US" sz="2000" dirty="0"/>
              <a:t>Organize passages</a:t>
            </a:r>
            <a:br>
              <a:rPr lang="en-US" sz="2000" dirty="0"/>
            </a:br>
            <a:r>
              <a:rPr lang="en-US" sz="2000" dirty="0"/>
              <a:t>around chronological sequences of events.</a:t>
            </a:r>
            <a:br>
              <a:rPr lang="en-US" sz="2000" dirty="0"/>
            </a:br>
            <a:endParaRPr lang="en-US" sz="2000" dirty="0"/>
          </a:p>
          <a:p>
            <a:pPr marL="285750" indent="-285750">
              <a:buFont typeface="Arial" panose="020B0604020202020204" pitchFamily="34" charset="0"/>
              <a:buChar char="•"/>
            </a:pPr>
            <a:r>
              <a:rPr lang="en-US" sz="2000" b="1" dirty="0"/>
              <a:t>World disruption:</a:t>
            </a:r>
            <a:r>
              <a:rPr lang="en-US" sz="2000" dirty="0"/>
              <a:t> Present disequilibrium</a:t>
            </a:r>
            <a:br>
              <a:rPr lang="en-US" sz="2000" dirty="0"/>
            </a:br>
            <a:r>
              <a:rPr lang="en-US" sz="2000" dirty="0"/>
              <a:t>to observe a change in the world.</a:t>
            </a:r>
            <a:br>
              <a:rPr lang="en-US" sz="2000" dirty="0"/>
            </a:br>
            <a:endParaRPr lang="en-US" sz="2000" dirty="0"/>
          </a:p>
          <a:p>
            <a:pPr marL="285750" indent="-285750">
              <a:buFont typeface="Arial" panose="020B0604020202020204" pitchFamily="34" charset="0"/>
              <a:buChar char="•"/>
            </a:pPr>
            <a:r>
              <a:rPr lang="en-US" sz="2000" b="1" dirty="0" err="1"/>
              <a:t>Feltness</a:t>
            </a:r>
            <a:r>
              <a:rPr lang="en-US" sz="2000" b="1" dirty="0"/>
              <a:t>:</a:t>
            </a:r>
            <a:r>
              <a:rPr lang="en-US" sz="2000" dirty="0"/>
              <a:t> Highlight and empathize with</a:t>
            </a:r>
            <a:br>
              <a:rPr lang="en-US" sz="2000" dirty="0"/>
            </a:br>
            <a:r>
              <a:rPr lang="en-US" sz="2000" dirty="0"/>
              <a:t>the “lived” experiences of humanized agents.</a:t>
            </a:r>
          </a:p>
        </p:txBody>
      </p:sp>
      <p:sp>
        <p:nvSpPr>
          <p:cNvPr id="12" name="TextBox 11">
            <a:extLst>
              <a:ext uri="{FF2B5EF4-FFF2-40B4-BE49-F238E27FC236}">
                <a16:creationId xmlns:a16="http://schemas.microsoft.com/office/drawing/2014/main" id="{B110817E-6496-3416-4AC4-A04703FD4089}"/>
              </a:ext>
            </a:extLst>
          </p:cNvPr>
          <p:cNvSpPr txBox="1"/>
          <p:nvPr/>
        </p:nvSpPr>
        <p:spPr>
          <a:xfrm>
            <a:off x="284480" y="2184261"/>
            <a:ext cx="5669280" cy="3293209"/>
          </a:xfrm>
          <a:prstGeom prst="rect">
            <a:avLst/>
          </a:prstGeom>
          <a:noFill/>
        </p:spPr>
        <p:txBody>
          <a:bodyPr wrap="square">
            <a:spAutoFit/>
          </a:bodyPr>
          <a:lstStyle/>
          <a:p>
            <a:pPr algn="ctr"/>
            <a:r>
              <a:rPr lang="en-US" sz="2400" dirty="0"/>
              <a:t>Sternberg’s (2001) reader-centric model</a:t>
            </a:r>
            <a:br>
              <a:rPr lang="en-US" sz="2400" dirty="0"/>
            </a:br>
            <a:endParaRPr lang="en-US" sz="2400" dirty="0"/>
          </a:p>
          <a:p>
            <a:pPr marL="285750" indent="-285750">
              <a:buFont typeface="Arial" panose="020B0604020202020204" pitchFamily="34" charset="0"/>
              <a:buChar char="•"/>
            </a:pPr>
            <a:r>
              <a:rPr lang="en-US" sz="2000" b="1" dirty="0"/>
              <a:t>Suspense:</a:t>
            </a:r>
            <a:r>
              <a:rPr lang="en-US" sz="2000" dirty="0"/>
              <a:t> Guide the audience to</a:t>
            </a:r>
            <a:br>
              <a:rPr lang="en-US" sz="2000" dirty="0"/>
            </a:br>
            <a:r>
              <a:rPr lang="en-US" sz="2000" dirty="0"/>
              <a:t>a sense of closure or fulfillment.</a:t>
            </a:r>
            <a:br>
              <a:rPr lang="en-US" sz="2000" dirty="0"/>
            </a:br>
            <a:endParaRPr lang="en-US" sz="2000" b="1" dirty="0"/>
          </a:p>
          <a:p>
            <a:pPr marL="285750" indent="-285750">
              <a:buFont typeface="Arial" panose="020B0604020202020204" pitchFamily="34" charset="0"/>
              <a:buChar char="•"/>
            </a:pPr>
            <a:r>
              <a:rPr lang="en-US" sz="2000" b="1" dirty="0"/>
              <a:t>Curiosity: </a:t>
            </a:r>
            <a:r>
              <a:rPr lang="en-US" sz="2000" dirty="0"/>
              <a:t>Describe the present</a:t>
            </a:r>
            <a:br>
              <a:rPr lang="en-US" sz="2000" dirty="0"/>
            </a:br>
            <a:r>
              <a:rPr lang="en-US" sz="2000" dirty="0"/>
              <a:t>to elicit a desire to understand the past.</a:t>
            </a:r>
            <a:br>
              <a:rPr lang="en-US" sz="2000" dirty="0"/>
            </a:br>
            <a:endParaRPr lang="en-US" sz="2000" b="1" dirty="0"/>
          </a:p>
          <a:p>
            <a:pPr marL="285750" indent="-285750">
              <a:buFont typeface="Arial" panose="020B0604020202020204" pitchFamily="34" charset="0"/>
              <a:buChar char="•"/>
            </a:pPr>
            <a:r>
              <a:rPr lang="en-US" sz="2000" b="1" dirty="0"/>
              <a:t>Surprise: </a:t>
            </a:r>
            <a:r>
              <a:rPr lang="en-US" sz="2000" dirty="0"/>
              <a:t>Challenge an existing idea</a:t>
            </a:r>
            <a:br>
              <a:rPr lang="en-US" sz="2000" dirty="0"/>
            </a:br>
            <a:r>
              <a:rPr lang="en-US" sz="2000" dirty="0"/>
              <a:t>by “revealing” new information.</a:t>
            </a:r>
          </a:p>
        </p:txBody>
      </p:sp>
    </p:spTree>
    <p:extLst>
      <p:ext uri="{BB962C8B-B14F-4D97-AF65-F5344CB8AC3E}">
        <p14:creationId xmlns:p14="http://schemas.microsoft.com/office/powerpoint/2010/main" val="103233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6EC54-9F88-F3BD-6AA4-6F499BA998CE}"/>
              </a:ext>
            </a:extLst>
          </p:cNvPr>
          <p:cNvSpPr>
            <a:spLocks noGrp="1"/>
          </p:cNvSpPr>
          <p:nvPr>
            <p:ph type="title"/>
          </p:nvPr>
        </p:nvSpPr>
        <p:spPr>
          <a:xfrm>
            <a:off x="304800" y="91440"/>
            <a:ext cx="11582400" cy="1143000"/>
          </a:xfrm>
        </p:spPr>
        <p:txBody>
          <a:bodyPr>
            <a:noAutofit/>
          </a:bodyPr>
          <a:lstStyle/>
          <a:p>
            <a:pPr algn="l"/>
            <a:r>
              <a:rPr lang="en-US" sz="3600" dirty="0">
                <a:latin typeface="Aptos" panose="020B0004020202020204" pitchFamily="34" charset="0"/>
              </a:rPr>
              <a:t>Please read the syllabus, especially the Course Schedule, Course Grades, and Course Attendance Policy sections.</a:t>
            </a:r>
          </a:p>
        </p:txBody>
      </p:sp>
      <p:sp>
        <p:nvSpPr>
          <p:cNvPr id="5" name="Content Placeholder 4">
            <a:extLst>
              <a:ext uri="{FF2B5EF4-FFF2-40B4-BE49-F238E27FC236}">
                <a16:creationId xmlns:a16="http://schemas.microsoft.com/office/drawing/2014/main" id="{A40C6E2A-BD8B-C55F-1B3D-DFE8D06A1A8C}"/>
              </a:ext>
            </a:extLst>
          </p:cNvPr>
          <p:cNvSpPr>
            <a:spLocks noGrp="1"/>
          </p:cNvSpPr>
          <p:nvPr>
            <p:ph idx="1"/>
          </p:nvPr>
        </p:nvSpPr>
        <p:spPr>
          <a:xfrm>
            <a:off x="685800" y="1828800"/>
            <a:ext cx="10820400" cy="3962400"/>
          </a:xfrm>
        </p:spPr>
        <p:txBody>
          <a:bodyPr>
            <a:normAutofit/>
          </a:bodyPr>
          <a:lstStyle/>
          <a:p>
            <a:r>
              <a:rPr lang="en-US" sz="2800" dirty="0"/>
              <a:t>This course centers on giving an 8-minute slideshow presentation.</a:t>
            </a:r>
            <a:br>
              <a:rPr lang="en-US" sz="2800" dirty="0"/>
            </a:br>
            <a:endParaRPr lang="en-US" sz="2800" dirty="0"/>
          </a:p>
          <a:p>
            <a:r>
              <a:rPr lang="en-US" sz="2800" dirty="0"/>
              <a:t>To stay on time with assignment deadlines, you should</a:t>
            </a:r>
            <a:br>
              <a:rPr lang="en-US" sz="2800" dirty="0"/>
            </a:br>
            <a:r>
              <a:rPr lang="en-US" sz="2800" dirty="0"/>
              <a:t>choose your presentation topic by the start of next week.</a:t>
            </a:r>
            <a:br>
              <a:rPr lang="en-US" sz="2800" dirty="0"/>
            </a:br>
            <a:endParaRPr lang="en-US" sz="2800" dirty="0"/>
          </a:p>
          <a:p>
            <a:pPr lvl="1">
              <a:buFont typeface="Arial" panose="020B0604020202020204" pitchFamily="34" charset="0"/>
              <a:buChar char="•"/>
            </a:pPr>
            <a:r>
              <a:rPr lang="en-US" sz="2400" dirty="0"/>
              <a:t>Appropriate topics include your physics research (e.g., GT, REU, internship), a journal article, or an upper-division course topic. </a:t>
            </a:r>
            <a:r>
              <a:rPr lang="en-US" sz="2400" b="1" dirty="0"/>
              <a:t>See Canvas for details.</a:t>
            </a:r>
            <a:br>
              <a:rPr lang="en-US" sz="2400" b="1" dirty="0"/>
            </a:br>
            <a:endParaRPr lang="en-US" sz="2400" b="1" dirty="0"/>
          </a:p>
          <a:p>
            <a:pPr lvl="1">
              <a:buFont typeface="Arial" panose="020B0604020202020204" pitchFamily="34" charset="0"/>
              <a:buChar char="•"/>
            </a:pPr>
            <a:r>
              <a:rPr lang="en-US" sz="2400" dirty="0"/>
              <a:t>Sample presentations from past semesters (videos &amp; slides) are on Canvas.</a:t>
            </a:r>
          </a:p>
        </p:txBody>
      </p:sp>
    </p:spTree>
    <p:extLst>
      <p:ext uri="{BB962C8B-B14F-4D97-AF65-F5344CB8AC3E}">
        <p14:creationId xmlns:p14="http://schemas.microsoft.com/office/powerpoint/2010/main" val="2056736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E31858A-2AED-6AEC-CFF0-BEABE544A7B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0C31A82-E700-8DEE-5D9F-8717F5743CAF}"/>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dirty="0"/>
              <a:t>Bridge the gap between dramatic storytelling and conventional science communication with narrativity.</a:t>
            </a:r>
            <a:endParaRPr lang="en-US" sz="3800" dirty="0">
              <a:latin typeface="Aptos" panose="020B0004020202020204" pitchFamily="34" charset="0"/>
            </a:endParaRPr>
          </a:p>
        </p:txBody>
      </p:sp>
      <p:sp>
        <p:nvSpPr>
          <p:cNvPr id="14" name="Content Placeholder 4">
            <a:extLst>
              <a:ext uri="{FF2B5EF4-FFF2-40B4-BE49-F238E27FC236}">
                <a16:creationId xmlns:a16="http://schemas.microsoft.com/office/drawing/2014/main" id="{A30EF099-914C-6D79-D69A-1F192B3BC40B}"/>
              </a:ext>
            </a:extLst>
          </p:cNvPr>
          <p:cNvSpPr txBox="1">
            <a:spLocks/>
          </p:cNvSpPr>
          <p:nvPr/>
        </p:nvSpPr>
        <p:spPr>
          <a:xfrm>
            <a:off x="1905062" y="2441449"/>
            <a:ext cx="8381877" cy="22829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dirty="0"/>
              <a:t>“When our view of story shifts away from coherent plots</a:t>
            </a:r>
            <a:br>
              <a:rPr lang="en-US" sz="2700" dirty="0"/>
            </a:br>
            <a:r>
              <a:rPr lang="en-US" sz="2700" dirty="0"/>
              <a:t>and fixed structures toward a mode of argumentation,</a:t>
            </a:r>
            <a:br>
              <a:rPr lang="en-US" sz="2700" dirty="0"/>
            </a:br>
            <a:r>
              <a:rPr lang="en-US" sz="2700" dirty="0"/>
              <a:t>the distance between narrative and scientific thinking narrows considerably.”</a:t>
            </a:r>
            <a:br>
              <a:rPr lang="en-US" sz="2700" dirty="0"/>
            </a:br>
            <a:r>
              <a:rPr lang="en-US" sz="2700" dirty="0"/>
              <a:t>[Newman, 2023]</a:t>
            </a:r>
          </a:p>
        </p:txBody>
      </p:sp>
    </p:spTree>
    <p:extLst>
      <p:ext uri="{BB962C8B-B14F-4D97-AF65-F5344CB8AC3E}">
        <p14:creationId xmlns:p14="http://schemas.microsoft.com/office/powerpoint/2010/main" val="1773354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0854E3B-8F52-9699-D783-06352A346E8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8373A-7492-AA96-DA15-99BEB36B1205}"/>
              </a:ext>
            </a:extLst>
          </p:cNvPr>
          <p:cNvSpPr>
            <a:spLocks noGrp="1"/>
          </p:cNvSpPr>
          <p:nvPr>
            <p:ph idx="1"/>
          </p:nvPr>
        </p:nvSpPr>
        <p:spPr>
          <a:xfrm>
            <a:off x="838200" y="1752600"/>
            <a:ext cx="10515600" cy="914400"/>
          </a:xfrm>
        </p:spPr>
        <p:txBody>
          <a:bodyPr>
            <a:normAutofit fontScale="92500" lnSpcReduction="20000"/>
          </a:bodyPr>
          <a:lstStyle/>
          <a:p>
            <a:pPr marL="0" indent="0" algn="ctr">
              <a:buNone/>
            </a:pPr>
            <a:r>
              <a:rPr lang="en-US" dirty="0"/>
              <a:t>Map </a:t>
            </a:r>
            <a:r>
              <a:rPr lang="en-US" dirty="0">
                <a:highlight>
                  <a:srgbClr val="FFFF00"/>
                </a:highlight>
              </a:rPr>
              <a:t>sentence subjects</a:t>
            </a:r>
            <a:r>
              <a:rPr lang="en-US" dirty="0"/>
              <a:t> onto recognizable, consistent,</a:t>
            </a:r>
            <a:br>
              <a:rPr lang="en-US" dirty="0"/>
            </a:br>
            <a:r>
              <a:rPr lang="en-US" dirty="0"/>
              <a:t>tangible characters and </a:t>
            </a:r>
            <a:r>
              <a:rPr lang="en-US" dirty="0">
                <a:highlight>
                  <a:srgbClr val="00FFFF"/>
                </a:highlight>
              </a:rPr>
              <a:t>verbs</a:t>
            </a:r>
            <a:r>
              <a:rPr lang="en-US" dirty="0"/>
              <a:t> onto tangible, crucial actions.</a:t>
            </a:r>
          </a:p>
        </p:txBody>
      </p:sp>
      <p:sp>
        <p:nvSpPr>
          <p:cNvPr id="7" name="Title 1">
            <a:extLst>
              <a:ext uri="{FF2B5EF4-FFF2-40B4-BE49-F238E27FC236}">
                <a16:creationId xmlns:a16="http://schemas.microsoft.com/office/drawing/2014/main" id="{9A0E5AE9-E829-5A91-C316-B4E44B021E1E}"/>
              </a:ext>
            </a:extLst>
          </p:cNvPr>
          <p:cNvSpPr txBox="1">
            <a:spLocks/>
          </p:cNvSpPr>
          <p:nvPr/>
        </p:nvSpPr>
        <p:spPr>
          <a:xfrm>
            <a:off x="316992" y="91440"/>
            <a:ext cx="11558016"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a:t>Science communication can use narrative elements,</a:t>
            </a:r>
            <a:br>
              <a:rPr lang="en-US" sz="3600" dirty="0"/>
            </a:br>
            <a:r>
              <a:rPr lang="en-US" sz="3600" dirty="0"/>
              <a:t>even if not telling a traditional story with character-driven plot.</a:t>
            </a:r>
          </a:p>
        </p:txBody>
      </p:sp>
      <p:grpSp>
        <p:nvGrpSpPr>
          <p:cNvPr id="2" name="Group 1">
            <a:extLst>
              <a:ext uri="{FF2B5EF4-FFF2-40B4-BE49-F238E27FC236}">
                <a16:creationId xmlns:a16="http://schemas.microsoft.com/office/drawing/2014/main" id="{61756BF3-85B1-BB52-68F4-594837C2E885}"/>
              </a:ext>
            </a:extLst>
          </p:cNvPr>
          <p:cNvGrpSpPr/>
          <p:nvPr/>
        </p:nvGrpSpPr>
        <p:grpSpPr>
          <a:xfrm>
            <a:off x="1220723" y="3019336"/>
            <a:ext cx="9750554" cy="1200329"/>
            <a:chOff x="1220723" y="2819400"/>
            <a:chExt cx="9750554" cy="1200329"/>
          </a:xfrm>
        </p:grpSpPr>
        <p:sp>
          <p:nvSpPr>
            <p:cNvPr id="4" name="TextBox 3">
              <a:extLst>
                <a:ext uri="{FF2B5EF4-FFF2-40B4-BE49-F238E27FC236}">
                  <a16:creationId xmlns:a16="http://schemas.microsoft.com/office/drawing/2014/main" id="{0790D748-7003-BC25-A700-D92BDE90A3BD}"/>
                </a:ext>
              </a:extLst>
            </p:cNvPr>
            <p:cNvSpPr txBox="1"/>
            <p:nvPr/>
          </p:nvSpPr>
          <p:spPr>
            <a:xfrm>
              <a:off x="5660481" y="3096399"/>
              <a:ext cx="874085" cy="646331"/>
            </a:xfrm>
            <a:prstGeom prst="rect">
              <a:avLst/>
            </a:prstGeom>
            <a:noFill/>
          </p:spPr>
          <p:txBody>
            <a:bodyPr wrap="none" rtlCol="0">
              <a:spAutoFit/>
            </a:bodyPr>
            <a:lstStyle/>
            <a:p>
              <a:pPr algn="ctr"/>
              <a:r>
                <a:rPr lang="en-US" sz="3600" b="1" dirty="0"/>
                <a:t>VS.</a:t>
              </a:r>
            </a:p>
          </p:txBody>
        </p:sp>
        <p:sp>
          <p:nvSpPr>
            <p:cNvPr id="5" name="TextBox 4">
              <a:extLst>
                <a:ext uri="{FF2B5EF4-FFF2-40B4-BE49-F238E27FC236}">
                  <a16:creationId xmlns:a16="http://schemas.microsoft.com/office/drawing/2014/main" id="{53F4A95C-7A6A-3830-BBB1-5B46CD8D30F2}"/>
                </a:ext>
              </a:extLst>
            </p:cNvPr>
            <p:cNvSpPr txBox="1"/>
            <p:nvPr/>
          </p:nvSpPr>
          <p:spPr>
            <a:xfrm>
              <a:off x="6551677" y="2819400"/>
              <a:ext cx="4419600" cy="1200329"/>
            </a:xfrm>
            <a:prstGeom prst="rect">
              <a:avLst/>
            </a:prstGeom>
            <a:noFill/>
            <a:ln w="38100">
              <a:solidFill>
                <a:schemeClr val="tx1"/>
              </a:solidFill>
            </a:ln>
          </p:spPr>
          <p:txBody>
            <a:bodyPr wrap="square">
              <a:spAutoFit/>
            </a:bodyPr>
            <a:lstStyle/>
            <a:p>
              <a:r>
                <a:rPr lang="en-US" sz="2400" dirty="0"/>
                <a:t>“Thankfully, the evolution of such tricks has not yet occurred in the case of SARS-CoV-2.” </a:t>
              </a:r>
            </a:p>
          </p:txBody>
        </p:sp>
        <p:sp>
          <p:nvSpPr>
            <p:cNvPr id="8" name="TextBox 7">
              <a:extLst>
                <a:ext uri="{FF2B5EF4-FFF2-40B4-BE49-F238E27FC236}">
                  <a16:creationId xmlns:a16="http://schemas.microsoft.com/office/drawing/2014/main" id="{1B1EE7FB-93C1-CE41-9B04-4885B9D8F10F}"/>
                </a:ext>
              </a:extLst>
            </p:cNvPr>
            <p:cNvSpPr txBox="1"/>
            <p:nvPr/>
          </p:nvSpPr>
          <p:spPr>
            <a:xfrm>
              <a:off x="1220723" y="2819400"/>
              <a:ext cx="4416552" cy="1200329"/>
            </a:xfrm>
            <a:prstGeom prst="rect">
              <a:avLst/>
            </a:prstGeom>
            <a:noFill/>
            <a:ln w="38100">
              <a:solidFill>
                <a:schemeClr val="tx1"/>
              </a:solidFill>
            </a:ln>
          </p:spPr>
          <p:txBody>
            <a:bodyPr wrap="square">
              <a:spAutoFit/>
            </a:bodyPr>
            <a:lstStyle/>
            <a:p>
              <a:r>
                <a:rPr lang="en-US" sz="2400" dirty="0"/>
                <a:t>“Thankfully, SARS-CoV-2 does not seem to have evolved any such tricks yet.”</a:t>
              </a:r>
            </a:p>
          </p:txBody>
        </p:sp>
      </p:grpSp>
      <p:sp>
        <p:nvSpPr>
          <p:cNvPr id="17" name="TextBox 16">
            <a:extLst>
              <a:ext uri="{FF2B5EF4-FFF2-40B4-BE49-F238E27FC236}">
                <a16:creationId xmlns:a16="http://schemas.microsoft.com/office/drawing/2014/main" id="{0C7E216E-2207-C1D3-6084-2AB2C1C6102A}"/>
              </a:ext>
            </a:extLst>
          </p:cNvPr>
          <p:cNvSpPr txBox="1"/>
          <p:nvPr/>
        </p:nvSpPr>
        <p:spPr>
          <a:xfrm>
            <a:off x="324104" y="4572000"/>
            <a:ext cx="5029200" cy="777392"/>
          </a:xfrm>
          <a:prstGeom prst="rect">
            <a:avLst/>
          </a:prstGeom>
          <a:noFill/>
        </p:spPr>
        <p:txBody>
          <a:bodyPr wrap="square">
            <a:spAutoFit/>
          </a:bodyPr>
          <a:lstStyle/>
          <a:p>
            <a:pPr>
              <a:lnSpc>
                <a:spcPct val="114000"/>
              </a:lnSpc>
            </a:pPr>
            <a:r>
              <a:rPr lang="en-US" sz="2000" dirty="0">
                <a:highlight>
                  <a:srgbClr val="FFFF00"/>
                </a:highlight>
              </a:rPr>
              <a:t>SARS-CoV-2</a:t>
            </a:r>
            <a:r>
              <a:rPr lang="en-US" sz="2000" dirty="0"/>
              <a:t>: simple, concrete, humanizable</a:t>
            </a:r>
          </a:p>
          <a:p>
            <a:pPr>
              <a:lnSpc>
                <a:spcPct val="114000"/>
              </a:lnSpc>
            </a:pPr>
            <a:r>
              <a:rPr lang="en-US" sz="2000" dirty="0">
                <a:highlight>
                  <a:srgbClr val="00FFFF"/>
                </a:highlight>
              </a:rPr>
              <a:t>evolved</a:t>
            </a:r>
            <a:r>
              <a:rPr lang="en-US" sz="2000" dirty="0"/>
              <a:t>: specific, describes an action</a:t>
            </a:r>
          </a:p>
        </p:txBody>
      </p:sp>
      <p:sp>
        <p:nvSpPr>
          <p:cNvPr id="18" name="TextBox 17">
            <a:extLst>
              <a:ext uri="{FF2B5EF4-FFF2-40B4-BE49-F238E27FC236}">
                <a16:creationId xmlns:a16="http://schemas.microsoft.com/office/drawing/2014/main" id="{F9FD501D-7B84-F163-9B6F-A04B70D3906B}"/>
              </a:ext>
            </a:extLst>
          </p:cNvPr>
          <p:cNvSpPr txBox="1"/>
          <p:nvPr/>
        </p:nvSpPr>
        <p:spPr>
          <a:xfrm>
            <a:off x="5677408" y="4572000"/>
            <a:ext cx="6190488" cy="777240"/>
          </a:xfrm>
          <a:prstGeom prst="rect">
            <a:avLst/>
          </a:prstGeom>
          <a:noFill/>
        </p:spPr>
        <p:txBody>
          <a:bodyPr wrap="square">
            <a:spAutoFit/>
          </a:bodyPr>
          <a:lstStyle/>
          <a:p>
            <a:pPr>
              <a:lnSpc>
                <a:spcPct val="114000"/>
              </a:lnSpc>
            </a:pPr>
            <a:r>
              <a:rPr lang="en-US" sz="2000" dirty="0">
                <a:highlight>
                  <a:srgbClr val="FFFF00"/>
                </a:highlight>
              </a:rPr>
              <a:t>evolution of such tricks</a:t>
            </a:r>
            <a:r>
              <a:rPr lang="en-US" sz="2000" dirty="0"/>
              <a:t>: complex, abstract, impersonal</a:t>
            </a:r>
          </a:p>
          <a:p>
            <a:pPr>
              <a:lnSpc>
                <a:spcPct val="114000"/>
              </a:lnSpc>
            </a:pPr>
            <a:r>
              <a:rPr lang="en-US" sz="2000" dirty="0">
                <a:highlight>
                  <a:srgbClr val="00FFFF"/>
                </a:highlight>
              </a:rPr>
              <a:t>occurred</a:t>
            </a:r>
            <a:r>
              <a:rPr lang="en-US" sz="2000" dirty="0"/>
              <a:t>: general, describes a state</a:t>
            </a:r>
          </a:p>
        </p:txBody>
      </p:sp>
    </p:spTree>
    <p:extLst>
      <p:ext uri="{BB962C8B-B14F-4D97-AF65-F5344CB8AC3E}">
        <p14:creationId xmlns:p14="http://schemas.microsoft.com/office/powerpoint/2010/main" val="353781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2C8B1-3459-1226-C091-5C464E390756}"/>
              </a:ext>
            </a:extLst>
          </p:cNvPr>
          <p:cNvSpPr txBox="1"/>
          <p:nvPr/>
        </p:nvSpPr>
        <p:spPr>
          <a:xfrm>
            <a:off x="1752600" y="1447800"/>
            <a:ext cx="6007608" cy="2492990"/>
          </a:xfrm>
          <a:prstGeom prst="rect">
            <a:avLst/>
          </a:prstGeom>
          <a:noFill/>
          <a:ln w="38100">
            <a:solidFill>
              <a:schemeClr val="tx1"/>
            </a:solidFill>
          </a:ln>
        </p:spPr>
        <p:txBody>
          <a:bodyPr wrap="square">
            <a:spAutoFit/>
          </a:bodyPr>
          <a:lstStyle/>
          <a:p>
            <a:pPr algn="ctr"/>
            <a:r>
              <a:rPr lang="en-US" sz="2600" b="1" dirty="0">
                <a:solidFill>
                  <a:prstClr val="black"/>
                </a:solidFill>
                <a:latin typeface="Aptos" panose="020B0004020202020204" pitchFamily="34" charset="0"/>
              </a:rPr>
              <a:t>Weeks 1–5:  Lectures &amp; Workshops</a:t>
            </a:r>
            <a:endParaRPr kumimoji="0" lang="en-US" sz="2600" b="0" i="0" u="none" strike="noStrike" kern="1200" cap="none" spc="0" normalizeH="0" baseline="0" noProof="0" dirty="0">
              <a:ln>
                <a:noFill/>
              </a:ln>
              <a:solidFill>
                <a:prstClr val="black"/>
              </a:solidFill>
              <a:effectLst/>
              <a:uLnTx/>
              <a:uFillTx/>
              <a:latin typeface="Aptos" panose="020B00040202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Introduction to Science Presentations</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600" dirty="0">
                <a:solidFill>
                  <a:prstClr val="black"/>
                </a:solidFill>
                <a:latin typeface="Aptos" panose="020B0004020202020204" pitchFamily="34" charset="0"/>
              </a:rPr>
              <a:t>Slide Design</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Presentation Workshop</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600" dirty="0">
                <a:solidFill>
                  <a:prstClr val="black"/>
                </a:solidFill>
                <a:latin typeface="Aptos" panose="020B0004020202020204" pitchFamily="34" charset="0"/>
              </a:rPr>
              <a:t>Storytelling Critique</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Public Speaking</a:t>
            </a:r>
          </a:p>
        </p:txBody>
      </p:sp>
      <p:sp>
        <p:nvSpPr>
          <p:cNvPr id="6" name="TextBox 5">
            <a:extLst>
              <a:ext uri="{FF2B5EF4-FFF2-40B4-BE49-F238E27FC236}">
                <a16:creationId xmlns:a16="http://schemas.microsoft.com/office/drawing/2014/main" id="{1EE450ED-B0FF-0FD1-3B6D-7799C89094A9}"/>
              </a:ext>
            </a:extLst>
          </p:cNvPr>
          <p:cNvSpPr txBox="1"/>
          <p:nvPr/>
        </p:nvSpPr>
        <p:spPr>
          <a:xfrm>
            <a:off x="1752600" y="4114800"/>
            <a:ext cx="6007608" cy="2492990"/>
          </a:xfrm>
          <a:prstGeom prst="rect">
            <a:avLst/>
          </a:prstGeom>
          <a:noFill/>
          <a:ln w="38100">
            <a:solidFill>
              <a:schemeClr val="tx1"/>
            </a:solidFill>
          </a:ln>
        </p:spPr>
        <p:txBody>
          <a:bodyPr wrap="square">
            <a:spAutoFit/>
          </a:bodyPr>
          <a:lstStyle/>
          <a:p>
            <a:pPr lvl="0" algn="ctr">
              <a:defRPr/>
            </a:pPr>
            <a:r>
              <a:rPr lang="en-US" sz="2600" b="1" dirty="0">
                <a:solidFill>
                  <a:prstClr val="black"/>
                </a:solidFill>
                <a:latin typeface="Aptos" panose="020B0004020202020204" pitchFamily="34" charset="0"/>
              </a:rPr>
              <a:t>Weeks 6–15:  Student Presentations </a:t>
            </a:r>
          </a:p>
          <a:p>
            <a:pPr marL="342900" indent="-342900">
              <a:buFont typeface="Arial" panose="020B0604020202020204" pitchFamily="34" charset="0"/>
              <a:buChar char="•"/>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3 presentations per class</a:t>
            </a:r>
          </a:p>
          <a:p>
            <a:pPr marL="800100" lvl="1" indent="-342900">
              <a:buFont typeface="Arial" panose="020B0604020202020204" pitchFamily="34" charset="0"/>
              <a:buChar char="•"/>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8</a:t>
            </a:r>
            <a:r>
              <a:rPr lang="en-US" sz="2600" dirty="0">
                <a:solidFill>
                  <a:prstClr val="black"/>
                </a:solidFill>
                <a:latin typeface="Aptos" panose="020B0004020202020204" pitchFamily="34" charset="0"/>
              </a:rPr>
              <a:t>+2 minutes for presentation + Q/A</a:t>
            </a:r>
          </a:p>
          <a:p>
            <a:pPr marL="800100" lvl="1" indent="-342900">
              <a:buFont typeface="Arial" panose="020B0604020202020204" pitchFamily="34" charset="0"/>
              <a:buChar char="•"/>
              <a:defRPr/>
            </a:pPr>
            <a:r>
              <a:rPr kumimoji="0" lang="en-US" sz="2600" b="0" i="0" u="none" strike="noStrike" kern="1200" cap="none" spc="0" normalizeH="0" baseline="0" noProof="0" dirty="0">
                <a:ln>
                  <a:noFill/>
                </a:ln>
                <a:solidFill>
                  <a:prstClr val="black"/>
                </a:solidFill>
                <a:effectLst/>
                <a:uLnTx/>
                <a:uFillTx/>
                <a:latin typeface="Aptos" panose="020B0004020202020204" pitchFamily="34" charset="0"/>
              </a:rPr>
              <a:t>Written peer evals (attendance 1)</a:t>
            </a:r>
          </a:p>
          <a:p>
            <a:pPr marL="800100" lvl="1" indent="-342900">
              <a:buFont typeface="Arial" panose="020B0604020202020204" pitchFamily="34" charset="0"/>
              <a:buChar char="•"/>
              <a:defRPr/>
            </a:pPr>
            <a:r>
              <a:rPr lang="en-US" sz="2600" dirty="0">
                <a:solidFill>
                  <a:prstClr val="black"/>
                </a:solidFill>
                <a:latin typeface="Aptos" panose="020B0004020202020204" pitchFamily="34" charset="0"/>
              </a:rPr>
              <a:t>Verbal peer &amp; instructor feedback</a:t>
            </a:r>
          </a:p>
          <a:p>
            <a:pPr marL="342900" indent="-342900">
              <a:buFont typeface="Arial" panose="020B0604020202020204" pitchFamily="34" charset="0"/>
              <a:buChar char="•"/>
              <a:defRPr/>
            </a:pPr>
            <a:r>
              <a:rPr lang="en-US" sz="2600" dirty="0">
                <a:solidFill>
                  <a:prstClr val="black"/>
                </a:solidFill>
                <a:latin typeface="Aptos" panose="020B0004020202020204" pitchFamily="34" charset="0"/>
              </a:rPr>
              <a:t>Presentation quiz (attendance 2)</a:t>
            </a:r>
            <a:endParaRPr kumimoji="0" lang="en-US" sz="2600" b="0" i="0" u="none" strike="noStrike" kern="1200" cap="none" spc="0" normalizeH="0" baseline="0" noProof="0" dirty="0">
              <a:ln>
                <a:noFill/>
              </a:ln>
              <a:solidFill>
                <a:prstClr val="black"/>
              </a:solidFill>
              <a:effectLst/>
              <a:uLnTx/>
              <a:uFillTx/>
              <a:latin typeface="Aptos" panose="020B0004020202020204" pitchFamily="34" charset="0"/>
            </a:endParaRPr>
          </a:p>
        </p:txBody>
      </p:sp>
      <p:sp>
        <p:nvSpPr>
          <p:cNvPr id="5" name="Title 1">
            <a:extLst>
              <a:ext uri="{FF2B5EF4-FFF2-40B4-BE49-F238E27FC236}">
                <a16:creationId xmlns:a16="http://schemas.microsoft.com/office/drawing/2014/main" id="{8C1739C1-A2AE-5AF7-0DE2-C65038955A63}"/>
              </a:ext>
            </a:extLst>
          </p:cNvPr>
          <p:cNvSpPr>
            <a:spLocks noGrp="1"/>
          </p:cNvSpPr>
          <p:nvPr>
            <p:ph type="title"/>
          </p:nvPr>
        </p:nvSpPr>
        <p:spPr>
          <a:xfrm>
            <a:off x="304800" y="91440"/>
            <a:ext cx="11582400" cy="1143000"/>
          </a:xfrm>
        </p:spPr>
        <p:txBody>
          <a:bodyPr>
            <a:noAutofit/>
          </a:bodyPr>
          <a:lstStyle/>
          <a:p>
            <a:pPr algn="l"/>
            <a:r>
              <a:rPr lang="en-US" sz="4000" dirty="0">
                <a:latin typeface="Aptos" panose="020B0004020202020204" pitchFamily="34" charset="0"/>
              </a:rPr>
              <a:t>Course schedule: please read Canvas page.</a:t>
            </a:r>
          </a:p>
        </p:txBody>
      </p:sp>
      <p:sp>
        <p:nvSpPr>
          <p:cNvPr id="3" name="TextBox 2">
            <a:extLst>
              <a:ext uri="{FF2B5EF4-FFF2-40B4-BE49-F238E27FC236}">
                <a16:creationId xmlns:a16="http://schemas.microsoft.com/office/drawing/2014/main" id="{574A8F09-28C3-9F0C-9806-D88A34394449}"/>
              </a:ext>
            </a:extLst>
          </p:cNvPr>
          <p:cNvSpPr txBox="1"/>
          <p:nvPr/>
        </p:nvSpPr>
        <p:spPr>
          <a:xfrm>
            <a:off x="8382000" y="1872264"/>
            <a:ext cx="3352800" cy="1631216"/>
          </a:xfrm>
          <a:prstGeom prst="rect">
            <a:avLst/>
          </a:prstGeom>
          <a:noFill/>
        </p:spPr>
        <p:txBody>
          <a:bodyPr wrap="square">
            <a:spAutoFit/>
          </a:bodyPr>
          <a:lstStyle/>
          <a:p>
            <a:r>
              <a:rPr lang="en-US" sz="2000" dirty="0">
                <a:latin typeface="Aptos" panose="020B0004020202020204" pitchFamily="34" charset="0"/>
              </a:rPr>
              <a:t>Please read the syllabus, especially the Course Schedule, Course Grades, and Course Attendance Policy sections.</a:t>
            </a:r>
            <a:endParaRPr lang="en-US" sz="2000" dirty="0"/>
          </a:p>
        </p:txBody>
      </p:sp>
    </p:spTree>
    <p:extLst>
      <p:ext uri="{BB962C8B-B14F-4D97-AF65-F5344CB8AC3E}">
        <p14:creationId xmlns:p14="http://schemas.microsoft.com/office/powerpoint/2010/main" val="280569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CEA218-2A5E-1365-7458-367216161AB1}"/>
              </a:ext>
            </a:extLst>
          </p:cNvPr>
          <p:cNvSpPr>
            <a:spLocks noGrp="1"/>
          </p:cNvSpPr>
          <p:nvPr>
            <p:ph idx="1"/>
          </p:nvPr>
        </p:nvSpPr>
        <p:spPr>
          <a:xfrm>
            <a:off x="716280" y="4542879"/>
            <a:ext cx="10759440" cy="2246961"/>
          </a:xfrm>
        </p:spPr>
        <p:txBody>
          <a:bodyPr>
            <a:noAutofit/>
          </a:bodyPr>
          <a:lstStyle/>
          <a:p>
            <a:r>
              <a:rPr lang="en-US" sz="2600" dirty="0">
                <a:latin typeface="Aptos" panose="020B0004020202020204" pitchFamily="34" charset="0"/>
              </a:rPr>
              <a:t>This table only includes graded assignments. </a:t>
            </a:r>
            <a:r>
              <a:rPr lang="en-US" sz="2600" b="1" dirty="0">
                <a:latin typeface="Aptos" panose="020B0004020202020204" pitchFamily="34" charset="0"/>
              </a:rPr>
              <a:t>(Surveys due Fri., Jan. 23)</a:t>
            </a:r>
          </a:p>
          <a:p>
            <a:r>
              <a:rPr lang="en-US" sz="2600" dirty="0">
                <a:latin typeface="Aptos" panose="020B0004020202020204" pitchFamily="34" charset="0"/>
              </a:rPr>
              <a:t>All out-of-class assignments are due at 11:59 pm on Canvas.</a:t>
            </a:r>
          </a:p>
          <a:p>
            <a:r>
              <a:rPr lang="en-US" sz="2600" dirty="0">
                <a:latin typeface="Aptos" panose="020B0004020202020204" pitchFamily="34" charset="0"/>
              </a:rPr>
              <a:t>Some assignments share a due date and will be graded together</a:t>
            </a:r>
            <a:br>
              <a:rPr lang="en-US" sz="2600" dirty="0">
                <a:latin typeface="Aptos" panose="020B0004020202020204" pitchFamily="34" charset="0"/>
              </a:rPr>
            </a:br>
            <a:r>
              <a:rPr lang="en-US" sz="2600" dirty="0">
                <a:latin typeface="Aptos" panose="020B0004020202020204" pitchFamily="34" charset="0"/>
              </a:rPr>
              <a:t>despite having separate submission pages.</a:t>
            </a:r>
          </a:p>
          <a:p>
            <a:r>
              <a:rPr lang="en-US" sz="2600" b="1" dirty="0">
                <a:latin typeface="Aptos" panose="020B0004020202020204" pitchFamily="34" charset="0"/>
              </a:rPr>
              <a:t>Details are in the Assignments tab. </a:t>
            </a:r>
          </a:p>
        </p:txBody>
      </p:sp>
      <p:graphicFrame>
        <p:nvGraphicFramePr>
          <p:cNvPr id="9" name="Table 8">
            <a:extLst>
              <a:ext uri="{FF2B5EF4-FFF2-40B4-BE49-F238E27FC236}">
                <a16:creationId xmlns:a16="http://schemas.microsoft.com/office/drawing/2014/main" id="{56076362-8AAE-9EF5-A13A-560BEF82812A}"/>
              </a:ext>
            </a:extLst>
          </p:cNvPr>
          <p:cNvGraphicFramePr>
            <a:graphicFrameLocks noGrp="1"/>
          </p:cNvGraphicFramePr>
          <p:nvPr>
            <p:extLst>
              <p:ext uri="{D42A27DB-BD31-4B8C-83A1-F6EECF244321}">
                <p14:modId xmlns:p14="http://schemas.microsoft.com/office/powerpoint/2010/main" val="3078705255"/>
              </p:ext>
            </p:extLst>
          </p:nvPr>
        </p:nvGraphicFramePr>
        <p:xfrm>
          <a:off x="152400" y="68160"/>
          <a:ext cx="11887201" cy="4406559"/>
        </p:xfrm>
        <a:graphic>
          <a:graphicData uri="http://schemas.openxmlformats.org/drawingml/2006/table">
            <a:tbl>
              <a:tblPr firstRow="1" bandRow="1">
                <a:tableStyleId>{073A0DAA-6AF3-43AB-8588-CEC1D06C72B9}</a:tableStyleId>
              </a:tblPr>
              <a:tblGrid>
                <a:gridCol w="7454686">
                  <a:extLst>
                    <a:ext uri="{9D8B030D-6E8A-4147-A177-3AD203B41FA5}">
                      <a16:colId xmlns:a16="http://schemas.microsoft.com/office/drawing/2014/main" val="3422960322"/>
                    </a:ext>
                  </a:extLst>
                </a:gridCol>
                <a:gridCol w="2790204">
                  <a:extLst>
                    <a:ext uri="{9D8B030D-6E8A-4147-A177-3AD203B41FA5}">
                      <a16:colId xmlns:a16="http://schemas.microsoft.com/office/drawing/2014/main" val="2646252363"/>
                    </a:ext>
                  </a:extLst>
                </a:gridCol>
                <a:gridCol w="1642311">
                  <a:extLst>
                    <a:ext uri="{9D8B030D-6E8A-4147-A177-3AD203B41FA5}">
                      <a16:colId xmlns:a16="http://schemas.microsoft.com/office/drawing/2014/main" val="238078894"/>
                    </a:ext>
                  </a:extLst>
                </a:gridCol>
              </a:tblGrid>
              <a:tr h="447775">
                <a:tc>
                  <a:txBody>
                    <a:bodyPr/>
                    <a:lstStyle/>
                    <a:p>
                      <a:pPr algn="ctr"/>
                      <a:r>
                        <a:rPr lang="en-US" sz="2400" dirty="0">
                          <a:latin typeface="Aptos" panose="020B0004020202020204" pitchFamily="34" charset="0"/>
                        </a:rPr>
                        <a:t>Assignment Name</a:t>
                      </a:r>
                    </a:p>
                  </a:txBody>
                  <a:tcPr anchor="ctr"/>
                </a:tc>
                <a:tc>
                  <a:txBody>
                    <a:bodyPr/>
                    <a:lstStyle/>
                    <a:p>
                      <a:pPr algn="ctr"/>
                      <a:r>
                        <a:rPr lang="en-US" sz="2400" dirty="0">
                          <a:latin typeface="Aptos" panose="020B0004020202020204" pitchFamily="34" charset="0"/>
                        </a:rPr>
                        <a:t>Due Date</a:t>
                      </a:r>
                    </a:p>
                  </a:txBody>
                  <a:tcPr anchor="ctr"/>
                </a:tc>
                <a:tc>
                  <a:txBody>
                    <a:bodyPr/>
                    <a:lstStyle/>
                    <a:p>
                      <a:pPr algn="ctr"/>
                      <a:r>
                        <a:rPr lang="en-US" sz="2400" dirty="0">
                          <a:latin typeface="Aptos" panose="020B0004020202020204" pitchFamily="34" charset="0"/>
                        </a:rPr>
                        <a:t>Point Total</a:t>
                      </a:r>
                    </a:p>
                  </a:txBody>
                  <a:tcPr anchor="ctr"/>
                </a:tc>
                <a:extLst>
                  <a:ext uri="{0D108BD9-81ED-4DB2-BD59-A6C34878D82A}">
                    <a16:rowId xmlns:a16="http://schemas.microsoft.com/office/drawing/2014/main" val="3628168620"/>
                  </a:ext>
                </a:extLst>
              </a:tr>
              <a:tr h="388227">
                <a:tc>
                  <a:txBody>
                    <a:bodyPr/>
                    <a:lstStyle/>
                    <a:p>
                      <a:pPr>
                        <a:buNone/>
                      </a:pPr>
                      <a:r>
                        <a:rPr lang="en-US" sz="2000" u="none" dirty="0">
                          <a:solidFill>
                            <a:schemeClr val="tx1"/>
                          </a:solidFill>
                          <a:effectLst/>
                          <a:latin typeface="Aptos" panose="020B0004020202020204" pitchFamily="34" charset="0"/>
                        </a:rPr>
                        <a:t>1st draft: Audience takeaways as two questions and answers</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Wed., Jan. 21</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5 points</a:t>
                      </a:r>
                    </a:p>
                  </a:txBody>
                  <a:tcPr marL="12700" marR="12700" marT="12700" marB="12700" anchor="ctr"/>
                </a:tc>
                <a:extLst>
                  <a:ext uri="{0D108BD9-81ED-4DB2-BD59-A6C34878D82A}">
                    <a16:rowId xmlns:a16="http://schemas.microsoft.com/office/drawing/2014/main" val="1178333445"/>
                  </a:ext>
                </a:extLst>
              </a:tr>
              <a:tr h="388227">
                <a:tc>
                  <a:txBody>
                    <a:bodyPr/>
                    <a:lstStyle/>
                    <a:p>
                      <a:pPr>
                        <a:buNone/>
                      </a:pPr>
                      <a:r>
                        <a:rPr lang="en-US" sz="2000" u="none" dirty="0">
                          <a:solidFill>
                            <a:schemeClr val="tx1"/>
                          </a:solidFill>
                          <a:effectLst/>
                          <a:latin typeface="Aptos" panose="020B0004020202020204" pitchFamily="34" charset="0"/>
                        </a:rPr>
                        <a:t>1st draft: Outline of presentation narrative</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Wed., Jan. 28</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5 points</a:t>
                      </a:r>
                    </a:p>
                  </a:txBody>
                  <a:tcPr marL="12700" marR="12700" marT="12700" marB="12700" anchor="ctr"/>
                </a:tc>
                <a:extLst>
                  <a:ext uri="{0D108BD9-81ED-4DB2-BD59-A6C34878D82A}">
                    <a16:rowId xmlns:a16="http://schemas.microsoft.com/office/drawing/2014/main" val="1591412870"/>
                  </a:ext>
                </a:extLst>
              </a:tr>
              <a:tr h="666737">
                <a:tc>
                  <a:txBody>
                    <a:bodyPr/>
                    <a:lstStyle/>
                    <a:p>
                      <a:pPr>
                        <a:buNone/>
                      </a:pPr>
                      <a:r>
                        <a:rPr lang="en-US" sz="2000" u="none" dirty="0">
                          <a:solidFill>
                            <a:schemeClr val="tx1"/>
                          </a:solidFill>
                          <a:effectLst/>
                          <a:latin typeface="Aptos" panose="020B0004020202020204" pitchFamily="34" charset="0"/>
                        </a:rPr>
                        <a:t>1st draft: Presentation slides</a:t>
                      </a:r>
                      <a:br>
                        <a:rPr lang="en-US" sz="2000" u="none" dirty="0">
                          <a:solidFill>
                            <a:schemeClr val="tx1"/>
                          </a:solidFill>
                          <a:effectLst/>
                          <a:latin typeface="Aptos" panose="020B0004020202020204" pitchFamily="34" charset="0"/>
                        </a:rPr>
                      </a:br>
                      <a:r>
                        <a:rPr lang="en-US" sz="2000" u="none" dirty="0">
                          <a:solidFill>
                            <a:schemeClr val="tx1"/>
                          </a:solidFill>
                          <a:effectLst/>
                          <a:latin typeface="Aptos" panose="020B0004020202020204" pitchFamily="34" charset="0"/>
                        </a:rPr>
                        <a:t>Revision: Outline of presentation narrative</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Mon., Feb. 2</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10 points</a:t>
                      </a:r>
                    </a:p>
                  </a:txBody>
                  <a:tcPr marL="12700" marR="12700" marT="12700" marB="12700" anchor="ctr"/>
                </a:tc>
                <a:extLst>
                  <a:ext uri="{0D108BD9-81ED-4DB2-BD59-A6C34878D82A}">
                    <a16:rowId xmlns:a16="http://schemas.microsoft.com/office/drawing/2014/main" val="1379517662"/>
                  </a:ext>
                </a:extLst>
              </a:tr>
              <a:tr h="388227">
                <a:tc>
                  <a:txBody>
                    <a:bodyPr/>
                    <a:lstStyle/>
                    <a:p>
                      <a:pPr>
                        <a:buNone/>
                      </a:pPr>
                      <a:r>
                        <a:rPr lang="en-US" sz="2000" u="none" dirty="0">
                          <a:solidFill>
                            <a:schemeClr val="tx1"/>
                          </a:solidFill>
                          <a:effectLst/>
                          <a:latin typeface="+mn-lt"/>
                        </a:rPr>
                        <a:t>Peer feedback on revised outline</a:t>
                      </a:r>
                    </a:p>
                  </a:txBody>
                  <a:tcPr marL="15240" marR="15240" marT="15240" marB="15240" anchor="ctr"/>
                </a:tc>
                <a:tc>
                  <a:txBody>
                    <a:bodyPr/>
                    <a:lstStyle/>
                    <a:p>
                      <a:pPr algn="ctr">
                        <a:buNone/>
                      </a:pPr>
                      <a:r>
                        <a:rPr lang="en-US" sz="2000" u="none" dirty="0">
                          <a:solidFill>
                            <a:schemeClr val="tx1"/>
                          </a:solidFill>
                          <a:effectLst/>
                          <a:latin typeface="+mn-lt"/>
                        </a:rPr>
                        <a:t>Thu., Feb. 5</a:t>
                      </a:r>
                    </a:p>
                  </a:txBody>
                  <a:tcPr marL="15240" marR="15240" marT="15240" marB="15240" anchor="ctr"/>
                </a:tc>
                <a:tc>
                  <a:txBody>
                    <a:bodyPr/>
                    <a:lstStyle/>
                    <a:p>
                      <a:pPr algn="ctr">
                        <a:buNone/>
                      </a:pPr>
                      <a:r>
                        <a:rPr lang="en-US" sz="2000" u="none" dirty="0">
                          <a:solidFill>
                            <a:schemeClr val="tx1"/>
                          </a:solidFill>
                          <a:effectLst/>
                          <a:latin typeface="+mn-lt"/>
                        </a:rPr>
                        <a:t>5 points</a:t>
                      </a:r>
                    </a:p>
                  </a:txBody>
                  <a:tcPr marL="15240" marR="15240" marT="15240" marB="15240" anchor="ctr"/>
                </a:tc>
                <a:extLst>
                  <a:ext uri="{0D108BD9-81ED-4DB2-BD59-A6C34878D82A}">
                    <a16:rowId xmlns:a16="http://schemas.microsoft.com/office/drawing/2014/main" val="790316939"/>
                  </a:ext>
                </a:extLst>
              </a:tr>
              <a:tr h="666737">
                <a:tc>
                  <a:txBody>
                    <a:bodyPr/>
                    <a:lstStyle/>
                    <a:p>
                      <a:pPr>
                        <a:buNone/>
                      </a:pPr>
                      <a:r>
                        <a:rPr lang="en-US" sz="2000" u="none" dirty="0">
                          <a:solidFill>
                            <a:schemeClr val="tx1"/>
                          </a:solidFill>
                          <a:effectLst/>
                          <a:latin typeface="Aptos" panose="020B0004020202020204" pitchFamily="34" charset="0"/>
                        </a:rPr>
                        <a:t>Revision: Presentation slides</a:t>
                      </a:r>
                      <a:br>
                        <a:rPr lang="en-US" sz="2000" u="none" dirty="0">
                          <a:solidFill>
                            <a:schemeClr val="tx1"/>
                          </a:solidFill>
                          <a:effectLst/>
                          <a:latin typeface="Aptos" panose="020B0004020202020204" pitchFamily="34" charset="0"/>
                        </a:rPr>
                      </a:br>
                      <a:r>
                        <a:rPr lang="en-US" sz="2000" u="none" dirty="0">
                          <a:solidFill>
                            <a:schemeClr val="tx1"/>
                          </a:solidFill>
                          <a:effectLst/>
                          <a:latin typeface="Aptos" panose="020B0004020202020204" pitchFamily="34" charset="0"/>
                        </a:rPr>
                        <a:t>Reflection: Implementing presentation feedback</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Sun., Feb. 15</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15 points</a:t>
                      </a:r>
                    </a:p>
                  </a:txBody>
                  <a:tcPr marL="12700" marR="12700" marT="12700" marB="12700" anchor="ctr"/>
                </a:tc>
                <a:extLst>
                  <a:ext uri="{0D108BD9-81ED-4DB2-BD59-A6C34878D82A}">
                    <a16:rowId xmlns:a16="http://schemas.microsoft.com/office/drawing/2014/main" val="2841105270"/>
                  </a:ext>
                </a:extLst>
              </a:tr>
              <a:tr h="666737">
                <a:tc>
                  <a:txBody>
                    <a:bodyPr/>
                    <a:lstStyle/>
                    <a:p>
                      <a:pPr>
                        <a:buNone/>
                      </a:pPr>
                      <a:r>
                        <a:rPr lang="en-US" sz="2000" u="none" dirty="0">
                          <a:solidFill>
                            <a:schemeClr val="tx1"/>
                          </a:solidFill>
                          <a:effectLst/>
                          <a:latin typeface="Aptos" panose="020B0004020202020204" pitchFamily="34" charset="0"/>
                        </a:rPr>
                        <a:t>Final version: Audience takeaways as two questions and answers</a:t>
                      </a:r>
                      <a:br>
                        <a:rPr lang="en-US" sz="2000" u="none" dirty="0">
                          <a:solidFill>
                            <a:schemeClr val="tx1"/>
                          </a:solidFill>
                          <a:effectLst/>
                          <a:latin typeface="Aptos" panose="020B0004020202020204" pitchFamily="34" charset="0"/>
                        </a:rPr>
                      </a:br>
                      <a:r>
                        <a:rPr lang="en-US" sz="2000" u="none" dirty="0">
                          <a:solidFill>
                            <a:schemeClr val="tx1"/>
                          </a:solidFill>
                          <a:effectLst/>
                          <a:latin typeface="Aptos" panose="020B0004020202020204" pitchFamily="34" charset="0"/>
                        </a:rPr>
                        <a:t>Final version: Presentation slides</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See Presentation Schedule once posted</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25 points</a:t>
                      </a:r>
                    </a:p>
                  </a:txBody>
                  <a:tcPr marL="12700" marR="12700" marT="12700" marB="12700" anchor="ctr"/>
                </a:tc>
                <a:extLst>
                  <a:ext uri="{0D108BD9-81ED-4DB2-BD59-A6C34878D82A}">
                    <a16:rowId xmlns:a16="http://schemas.microsoft.com/office/drawing/2014/main" val="2702510848"/>
                  </a:ext>
                </a:extLst>
              </a:tr>
              <a:tr h="388227">
                <a:tc>
                  <a:txBody>
                    <a:bodyPr/>
                    <a:lstStyle/>
                    <a:p>
                      <a:pPr>
                        <a:buNone/>
                      </a:pPr>
                      <a:r>
                        <a:rPr lang="en-US" sz="2000" u="none" dirty="0">
                          <a:solidFill>
                            <a:schemeClr val="tx1"/>
                          </a:solidFill>
                          <a:effectLst/>
                          <a:latin typeface="Aptos" panose="020B0004020202020204" pitchFamily="34" charset="0"/>
                        </a:rPr>
                        <a:t>Attendance</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Daily</a:t>
                      </a:r>
                    </a:p>
                  </a:txBody>
                  <a:tcPr marL="12700" marR="12700" marT="12700" marB="12700" anchor="ctr"/>
                </a:tc>
                <a:tc>
                  <a:txBody>
                    <a:bodyPr/>
                    <a:lstStyle/>
                    <a:p>
                      <a:pPr algn="ctr">
                        <a:buNone/>
                      </a:pPr>
                      <a:r>
                        <a:rPr lang="en-US" sz="2000" u="none" dirty="0">
                          <a:solidFill>
                            <a:schemeClr val="tx1"/>
                          </a:solidFill>
                          <a:effectLst/>
                          <a:latin typeface="Aptos" panose="020B0004020202020204" pitchFamily="34" charset="0"/>
                        </a:rPr>
                        <a:t>35 points</a:t>
                      </a:r>
                    </a:p>
                  </a:txBody>
                  <a:tcPr marL="12700" marR="12700" marT="12700" marB="12700" anchor="ctr"/>
                </a:tc>
                <a:extLst>
                  <a:ext uri="{0D108BD9-81ED-4DB2-BD59-A6C34878D82A}">
                    <a16:rowId xmlns:a16="http://schemas.microsoft.com/office/drawing/2014/main" val="4287079669"/>
                  </a:ext>
                </a:extLst>
              </a:tr>
              <a:tr h="388227">
                <a:tc gridSpan="2">
                  <a:txBody>
                    <a:bodyPr/>
                    <a:lstStyle/>
                    <a:p>
                      <a:pPr algn="l"/>
                      <a:r>
                        <a:rPr lang="en-US" sz="2000" b="1" dirty="0">
                          <a:latin typeface="Aptos" panose="020B0004020202020204" pitchFamily="34" charset="0"/>
                        </a:rPr>
                        <a:t>Course Total</a:t>
                      </a:r>
                    </a:p>
                  </a:txBody>
                  <a:tcPr anchor="ctr"/>
                </a:tc>
                <a:tc hMerge="1">
                  <a:txBody>
                    <a:bodyPr/>
                    <a:lstStyle/>
                    <a:p>
                      <a:endParaRPr lang="en-US" dirty="0"/>
                    </a:p>
                  </a:txBody>
                  <a:tcPr/>
                </a:tc>
                <a:tc>
                  <a:txBody>
                    <a:bodyPr/>
                    <a:lstStyle/>
                    <a:p>
                      <a:pPr algn="ctr"/>
                      <a:r>
                        <a:rPr lang="en-US" sz="2000" dirty="0">
                          <a:latin typeface="Aptos" panose="020B0004020202020204" pitchFamily="34" charset="0"/>
                        </a:rPr>
                        <a:t>100 points</a:t>
                      </a:r>
                    </a:p>
                  </a:txBody>
                  <a:tcPr anchor="ctr"/>
                </a:tc>
                <a:extLst>
                  <a:ext uri="{0D108BD9-81ED-4DB2-BD59-A6C34878D82A}">
                    <a16:rowId xmlns:a16="http://schemas.microsoft.com/office/drawing/2014/main" val="3208182101"/>
                  </a:ext>
                </a:extLst>
              </a:tr>
            </a:tbl>
          </a:graphicData>
        </a:graphic>
      </p:graphicFrame>
    </p:spTree>
    <p:extLst>
      <p:ext uri="{BB962C8B-B14F-4D97-AF65-F5344CB8AC3E}">
        <p14:creationId xmlns:p14="http://schemas.microsoft.com/office/powerpoint/2010/main" val="2059884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0BC735-BFCA-2492-7D5C-B6C35165B153}"/>
              </a:ext>
            </a:extLst>
          </p:cNvPr>
          <p:cNvSpPr txBox="1">
            <a:spLocks/>
          </p:cNvSpPr>
          <p:nvPr/>
        </p:nvSpPr>
        <p:spPr>
          <a:xfrm>
            <a:off x="33528" y="76200"/>
            <a:ext cx="12124944"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a:t>Assignment 1: Identify your learning goals: </a:t>
            </a:r>
          </a:p>
          <a:p>
            <a:pPr algn="l"/>
            <a:r>
              <a:rPr lang="en-US" sz="3600" dirty="0"/>
              <a:t>“Two questions we’ll learn to answer after hearing your talk”:</a:t>
            </a:r>
            <a:endParaRPr lang="en-US" sz="3600" dirty="0">
              <a:latin typeface="Aptos" panose="020B0004020202020204" pitchFamily="34" charset="0"/>
            </a:endParaRPr>
          </a:p>
        </p:txBody>
      </p:sp>
      <p:sp>
        <p:nvSpPr>
          <p:cNvPr id="2" name="TextBox 1">
            <a:extLst>
              <a:ext uri="{FF2B5EF4-FFF2-40B4-BE49-F238E27FC236}">
                <a16:creationId xmlns:a16="http://schemas.microsoft.com/office/drawing/2014/main" id="{82810ED1-326A-A2B5-B887-6025ADB8DB52}"/>
              </a:ext>
            </a:extLst>
          </p:cNvPr>
          <p:cNvSpPr txBox="1"/>
          <p:nvPr/>
        </p:nvSpPr>
        <p:spPr>
          <a:xfrm>
            <a:off x="148442" y="1381780"/>
            <a:ext cx="11895117" cy="523220"/>
          </a:xfrm>
          <a:prstGeom prst="rect">
            <a:avLst/>
          </a:prstGeom>
          <a:noFill/>
        </p:spPr>
        <p:txBody>
          <a:bodyPr wrap="square">
            <a:spAutoFit/>
          </a:bodyPr>
          <a:lstStyle/>
          <a:p>
            <a:pPr marL="0" indent="0" algn="ctr">
              <a:buFont typeface="Arial" pitchFamily="34" charset="0"/>
              <a:buNone/>
            </a:pPr>
            <a:r>
              <a:rPr lang="en-US" sz="2800" b="1" dirty="0">
                <a:latin typeface="Aptos" panose="020B0004020202020204" pitchFamily="34" charset="0"/>
              </a:rPr>
              <a:t>Examples from previous semesters (corresponding talks on Canvas):</a:t>
            </a:r>
          </a:p>
        </p:txBody>
      </p:sp>
      <p:sp>
        <p:nvSpPr>
          <p:cNvPr id="7" name="Content Placeholder 2">
            <a:extLst>
              <a:ext uri="{FF2B5EF4-FFF2-40B4-BE49-F238E27FC236}">
                <a16:creationId xmlns:a16="http://schemas.microsoft.com/office/drawing/2014/main" id="{317E5805-06D0-C515-0B1D-3A1A93B29475}"/>
              </a:ext>
            </a:extLst>
          </p:cNvPr>
          <p:cNvSpPr txBox="1">
            <a:spLocks/>
          </p:cNvSpPr>
          <p:nvPr/>
        </p:nvSpPr>
        <p:spPr>
          <a:xfrm>
            <a:off x="5600701" y="1905000"/>
            <a:ext cx="3924300" cy="223861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b="1" dirty="0">
                <a:solidFill>
                  <a:srgbClr val="000000"/>
                </a:solidFill>
                <a:latin typeface="Aptos" panose="020B0004020202020204" pitchFamily="34" charset="0"/>
              </a:rPr>
              <a:t>[redacted]:</a:t>
            </a:r>
            <a:endParaRPr lang="en-US" sz="2100" dirty="0">
              <a:solidFill>
                <a:srgbClr val="000000"/>
              </a:solidFill>
              <a:latin typeface="Aptos" panose="020B0004020202020204" pitchFamily="34" charset="0"/>
            </a:endParaRPr>
          </a:p>
          <a:p>
            <a:pPr marL="457200" indent="-457200">
              <a:buFont typeface="+mj-lt"/>
              <a:buAutoNum type="arabicPeriod"/>
            </a:pPr>
            <a:r>
              <a:rPr lang="en-US" sz="2100" dirty="0">
                <a:solidFill>
                  <a:srgbClr val="000000"/>
                </a:solidFill>
                <a:latin typeface="Aptos" panose="020B0004020202020204" pitchFamily="34" charset="0"/>
              </a:rPr>
              <a:t>How do atomic vapor cell magnetometers work?</a:t>
            </a:r>
            <a:br>
              <a:rPr lang="en-US" sz="2100" dirty="0">
                <a:solidFill>
                  <a:srgbClr val="000000"/>
                </a:solidFill>
                <a:latin typeface="Aptos" panose="020B0004020202020204" pitchFamily="34" charset="0"/>
              </a:rPr>
            </a:br>
            <a:endParaRPr lang="en-US" sz="2100" dirty="0">
              <a:solidFill>
                <a:srgbClr val="000000"/>
              </a:solidFill>
              <a:latin typeface="Aptos" panose="020B0004020202020204" pitchFamily="34" charset="0"/>
            </a:endParaRPr>
          </a:p>
          <a:p>
            <a:pPr marL="457200" indent="-457200">
              <a:buFont typeface="+mj-lt"/>
              <a:buAutoNum type="arabicPeriod"/>
            </a:pPr>
            <a:r>
              <a:rPr lang="en-US" sz="2100" dirty="0">
                <a:solidFill>
                  <a:srgbClr val="000000"/>
                </a:solidFill>
                <a:latin typeface="Aptos" panose="020B0004020202020204" pitchFamily="34" charset="0"/>
              </a:rPr>
              <a:t>Why are atomic vapor cell magnetometers important?</a:t>
            </a:r>
          </a:p>
        </p:txBody>
      </p:sp>
      <p:sp>
        <p:nvSpPr>
          <p:cNvPr id="8" name="Content Placeholder 2">
            <a:extLst>
              <a:ext uri="{FF2B5EF4-FFF2-40B4-BE49-F238E27FC236}">
                <a16:creationId xmlns:a16="http://schemas.microsoft.com/office/drawing/2014/main" id="{DB231F75-CA88-BBD5-25BF-51740A34D427}"/>
              </a:ext>
            </a:extLst>
          </p:cNvPr>
          <p:cNvSpPr txBox="1">
            <a:spLocks/>
          </p:cNvSpPr>
          <p:nvPr/>
        </p:nvSpPr>
        <p:spPr>
          <a:xfrm>
            <a:off x="5600701" y="4143618"/>
            <a:ext cx="6019799" cy="256198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b="1" dirty="0">
                <a:solidFill>
                  <a:srgbClr val="000000"/>
                </a:solidFill>
                <a:latin typeface="Aptos" panose="020B0004020202020204" pitchFamily="34" charset="0"/>
              </a:rPr>
              <a:t>[redacted]: </a:t>
            </a:r>
            <a:endParaRPr lang="en-US" sz="2100" dirty="0">
              <a:solidFill>
                <a:srgbClr val="000000"/>
              </a:solidFill>
              <a:latin typeface="Aptos" panose="020B0004020202020204" pitchFamily="34" charset="0"/>
            </a:endParaRPr>
          </a:p>
          <a:p>
            <a:pPr marL="457200" indent="-457200">
              <a:buFont typeface="+mj-lt"/>
              <a:buAutoNum type="arabicPeriod"/>
            </a:pPr>
            <a:r>
              <a:rPr lang="en-US" sz="2100" dirty="0">
                <a:solidFill>
                  <a:srgbClr val="000000"/>
                </a:solidFill>
                <a:latin typeface="Aptos" panose="020B0004020202020204" pitchFamily="34" charset="0"/>
              </a:rPr>
              <a:t>What wavelength band categories can be used to study gamma ray burst (GRB) afterglows?</a:t>
            </a:r>
            <a:br>
              <a:rPr lang="en-US" sz="2100" dirty="0">
                <a:solidFill>
                  <a:srgbClr val="000000"/>
                </a:solidFill>
                <a:latin typeface="Aptos" panose="020B0004020202020204" pitchFamily="34" charset="0"/>
              </a:rPr>
            </a:br>
            <a:endParaRPr lang="en-US" sz="2100" dirty="0">
              <a:solidFill>
                <a:srgbClr val="000000"/>
              </a:solidFill>
              <a:latin typeface="Aptos" panose="020B0004020202020204" pitchFamily="34" charset="0"/>
            </a:endParaRPr>
          </a:p>
          <a:p>
            <a:pPr marL="457200" indent="-457200">
              <a:buFont typeface="+mj-lt"/>
              <a:buAutoNum type="arabicPeriod"/>
            </a:pPr>
            <a:r>
              <a:rPr lang="en-US" sz="2100" dirty="0">
                <a:solidFill>
                  <a:srgbClr val="000000"/>
                </a:solidFill>
                <a:latin typeface="Aptos" panose="020B0004020202020204" pitchFamily="34" charset="0"/>
              </a:rPr>
              <a:t>If a light curve’s slope differs from the</a:t>
            </a:r>
            <a:br>
              <a:rPr lang="en-US" sz="2100" dirty="0">
                <a:solidFill>
                  <a:srgbClr val="000000"/>
                </a:solidFill>
                <a:latin typeface="Aptos" panose="020B0004020202020204" pitchFamily="34" charset="0"/>
              </a:rPr>
            </a:br>
            <a:r>
              <a:rPr lang="en-US" sz="2100" dirty="0">
                <a:solidFill>
                  <a:srgbClr val="000000"/>
                </a:solidFill>
                <a:latin typeface="Aptos" panose="020B0004020202020204" pitchFamily="34" charset="0"/>
              </a:rPr>
              <a:t>standard GRB afterglow model, how could you amend the model to better fit the data?</a:t>
            </a:r>
          </a:p>
        </p:txBody>
      </p:sp>
      <p:sp>
        <p:nvSpPr>
          <p:cNvPr id="11" name="Content Placeholder 2">
            <a:extLst>
              <a:ext uri="{FF2B5EF4-FFF2-40B4-BE49-F238E27FC236}">
                <a16:creationId xmlns:a16="http://schemas.microsoft.com/office/drawing/2014/main" id="{6EF84607-7085-04F5-19D9-00A7A87226E5}"/>
              </a:ext>
            </a:extLst>
          </p:cNvPr>
          <p:cNvSpPr txBox="1">
            <a:spLocks/>
          </p:cNvSpPr>
          <p:nvPr/>
        </p:nvSpPr>
        <p:spPr>
          <a:xfrm>
            <a:off x="571500" y="1905000"/>
            <a:ext cx="4636008"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1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[redacted]:</a:t>
            </a:r>
            <a:endParaRPr kumimoji="0" lang="en-US" sz="21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21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Why do most proteins NOT exhibit folding/unfolding consistent with the "two-state" model? </a:t>
            </a:r>
            <a:br>
              <a:rPr kumimoji="0" lang="en-US" sz="21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br>
            <a:endParaRPr kumimoji="0" lang="en-US" sz="21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n-US" sz="21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Consider you're interested in characterizing the thermodynamic properties of a newly discovered protein. You have small quantities and don't want to risk denaturing the protein by adding detection labels. Would nano-differential scanning fluorimetry be a suitable technique to utilize, why/why not? </a:t>
            </a:r>
          </a:p>
        </p:txBody>
      </p:sp>
    </p:spTree>
    <p:extLst>
      <p:ext uri="{BB962C8B-B14F-4D97-AF65-F5344CB8AC3E}">
        <p14:creationId xmlns:p14="http://schemas.microsoft.com/office/powerpoint/2010/main" val="3466131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67EDE-6D54-808A-4EC8-58D7CE2A85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1E04C0-32A8-720F-6070-DAA65BF40320}"/>
              </a:ext>
            </a:extLst>
          </p:cNvPr>
          <p:cNvSpPr>
            <a:spLocks noGrp="1"/>
          </p:cNvSpPr>
          <p:nvPr>
            <p:ph type="title"/>
          </p:nvPr>
        </p:nvSpPr>
        <p:spPr>
          <a:xfrm>
            <a:off x="211836" y="91440"/>
            <a:ext cx="11768328" cy="1143000"/>
          </a:xfrm>
        </p:spPr>
        <p:txBody>
          <a:bodyPr>
            <a:noAutofit/>
          </a:bodyPr>
          <a:lstStyle/>
          <a:p>
            <a:pPr algn="l"/>
            <a:r>
              <a:rPr lang="en-US" sz="3600" dirty="0"/>
              <a:t>Assignment 2: Write your 3-level presentation outline: </a:t>
            </a:r>
            <a:br>
              <a:rPr lang="en-US" sz="3600" dirty="0"/>
            </a:br>
            <a:r>
              <a:rPr lang="en-US" sz="3600" dirty="0"/>
              <a:t>Title, Section, &amp; “Topic sentence” for each slide </a:t>
            </a:r>
          </a:p>
        </p:txBody>
      </p:sp>
      <p:sp>
        <p:nvSpPr>
          <p:cNvPr id="6" name="Content Placeholder 2">
            <a:extLst>
              <a:ext uri="{FF2B5EF4-FFF2-40B4-BE49-F238E27FC236}">
                <a16:creationId xmlns:a16="http://schemas.microsoft.com/office/drawing/2014/main" id="{33C0084E-5CF5-FF31-7692-1F023B9C2C4B}"/>
              </a:ext>
            </a:extLst>
          </p:cNvPr>
          <p:cNvSpPr txBox="1">
            <a:spLocks/>
          </p:cNvSpPr>
          <p:nvPr/>
        </p:nvSpPr>
        <p:spPr>
          <a:xfrm>
            <a:off x="188466" y="1447800"/>
            <a:ext cx="3240534" cy="32004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Font typeface="Arial" pitchFamily="34" charset="0"/>
              <a:buNone/>
            </a:pPr>
            <a:r>
              <a:rPr lang="en-US" sz="3000" b="1" dirty="0"/>
              <a:t>3-level outline:</a:t>
            </a:r>
          </a:p>
          <a:p>
            <a:pPr marL="0" indent="0">
              <a:spcAft>
                <a:spcPts val="600"/>
              </a:spcAft>
              <a:buFont typeface="Arial" pitchFamily="34" charset="0"/>
              <a:buNone/>
            </a:pPr>
            <a:r>
              <a:rPr lang="en-US" sz="3000" b="1" dirty="0">
                <a:solidFill>
                  <a:srgbClr val="997700"/>
                </a:solidFill>
              </a:rPr>
              <a:t>Presentation title</a:t>
            </a:r>
          </a:p>
          <a:p>
            <a:pPr marL="0" indent="0">
              <a:spcAft>
                <a:spcPts val="600"/>
              </a:spcAft>
              <a:buNone/>
            </a:pPr>
            <a:r>
              <a:rPr lang="en-US" sz="3000" b="1" dirty="0">
                <a:solidFill>
                  <a:srgbClr val="994455"/>
                </a:solidFill>
              </a:rPr>
              <a:t>Broad narrative strokes</a:t>
            </a:r>
          </a:p>
          <a:p>
            <a:pPr marL="0" indent="0">
              <a:spcAft>
                <a:spcPts val="600"/>
              </a:spcAft>
              <a:buNone/>
            </a:pPr>
            <a:r>
              <a:rPr lang="en-US" sz="3000" b="1" dirty="0">
                <a:solidFill>
                  <a:srgbClr val="004488"/>
                </a:solidFill>
              </a:rPr>
              <a:t>Slide titles</a:t>
            </a:r>
            <a:br>
              <a:rPr lang="en-US" sz="3000" b="1" dirty="0">
                <a:solidFill>
                  <a:srgbClr val="004488"/>
                </a:solidFill>
              </a:rPr>
            </a:br>
            <a:r>
              <a:rPr lang="en-US" sz="3000" b="1" dirty="0">
                <a:solidFill>
                  <a:srgbClr val="004488"/>
                </a:solidFill>
              </a:rPr>
              <a:t>(most important</a:t>
            </a:r>
            <a:br>
              <a:rPr lang="en-US" sz="3000" b="1" dirty="0">
                <a:solidFill>
                  <a:srgbClr val="004488"/>
                </a:solidFill>
              </a:rPr>
            </a:br>
            <a:r>
              <a:rPr lang="en-US" sz="3000" b="1" dirty="0">
                <a:solidFill>
                  <a:srgbClr val="004488"/>
                </a:solidFill>
              </a:rPr>
              <a:t>&amp; most difficult!)</a:t>
            </a:r>
            <a:endParaRPr lang="en-US" sz="3000" b="1" dirty="0">
              <a:solidFill>
                <a:srgbClr val="997700"/>
              </a:solidFill>
            </a:endParaRPr>
          </a:p>
        </p:txBody>
      </p:sp>
      <p:sp>
        <p:nvSpPr>
          <p:cNvPr id="14" name="Content Placeholder 2">
            <a:extLst>
              <a:ext uri="{FF2B5EF4-FFF2-40B4-BE49-F238E27FC236}">
                <a16:creationId xmlns:a16="http://schemas.microsoft.com/office/drawing/2014/main" id="{3EFAA450-6176-2B6B-E0B8-40F59E4237B7}"/>
              </a:ext>
            </a:extLst>
          </p:cNvPr>
          <p:cNvSpPr txBox="1">
            <a:spLocks/>
          </p:cNvSpPr>
          <p:nvPr/>
        </p:nvSpPr>
        <p:spPr>
          <a:xfrm>
            <a:off x="188466" y="4802762"/>
            <a:ext cx="4307334" cy="2055238"/>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000" b="1" dirty="0"/>
              <a:t>Be descriptive</a:t>
            </a:r>
            <a:br>
              <a:rPr lang="en-US" sz="3000" b="1" dirty="0"/>
            </a:br>
            <a:r>
              <a:rPr lang="en-US" sz="3000" b="1" dirty="0"/>
              <a:t>and specific!</a:t>
            </a:r>
            <a:endParaRPr lang="en-US" sz="3000" dirty="0"/>
          </a:p>
          <a:p>
            <a:pPr marL="0" indent="0">
              <a:buFont typeface="Arial" pitchFamily="34" charset="0"/>
              <a:buNone/>
            </a:pPr>
            <a:r>
              <a:rPr lang="en-US" sz="3000" dirty="0"/>
              <a:t>Use full subject phrases, not just basic labels like “Beginning” or “Methods”.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87ABC5B-A653-3076-34CC-5B44A73FCAFD}"/>
                  </a:ext>
                </a:extLst>
              </p:cNvPr>
              <p:cNvSpPr txBox="1">
                <a:spLocks/>
              </p:cNvSpPr>
              <p:nvPr/>
            </p:nvSpPr>
            <p:spPr>
              <a:xfrm>
                <a:off x="3564636" y="1447800"/>
                <a:ext cx="8474964" cy="541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Font typeface="+mj-lt"/>
                  <a:buAutoNum type="romanUcPeriod"/>
                </a:pPr>
                <a:r>
                  <a:rPr lang="en-US" sz="2400" dirty="0">
                    <a:solidFill>
                      <a:srgbClr val="997700"/>
                    </a:solidFill>
                  </a:rPr>
                  <a:t>Boundary-driven surface wave forces from</a:t>
                </a:r>
                <a:br>
                  <a:rPr lang="en-US" sz="2400" dirty="0">
                    <a:solidFill>
                      <a:srgbClr val="997700"/>
                    </a:solidFill>
                  </a:rPr>
                </a:br>
                <a:r>
                  <a:rPr lang="en-US" sz="2400" dirty="0">
                    <a:solidFill>
                      <a:srgbClr val="997700"/>
                    </a:solidFill>
                  </a:rPr>
                  <a:t>a self-propelling vibrating robot boat</a:t>
                </a:r>
              </a:p>
              <a:p>
                <a:pPr marL="1143000" lvl="1" indent="-571500">
                  <a:buFont typeface="+mj-lt"/>
                  <a:buAutoNum type="alphaUcPeriod"/>
                </a:pPr>
                <a:r>
                  <a:rPr lang="en-US" sz="2000" dirty="0">
                    <a:solidFill>
                      <a:srgbClr val="994455"/>
                    </a:solidFill>
                  </a:rPr>
                  <a:t>Introduction: Movement in deformable media</a:t>
                </a:r>
              </a:p>
              <a:p>
                <a:pPr marL="1714500" lvl="2" indent="-571500">
                  <a:buFont typeface="+mj-lt"/>
                  <a:buAutoNum type="arabicPeriod"/>
                </a:pPr>
                <a:r>
                  <a:rPr lang="en-US" sz="1800" dirty="0">
                    <a:solidFill>
                      <a:srgbClr val="004488"/>
                    </a:solidFill>
                  </a:rPr>
                  <a:t>Fluctuations in deformable media produce</a:t>
                </a:r>
                <a:br>
                  <a:rPr lang="en-US" sz="1800" dirty="0">
                    <a:solidFill>
                      <a:srgbClr val="004488"/>
                    </a:solidFill>
                  </a:rPr>
                </a:br>
                <a:r>
                  <a:rPr lang="en-US" sz="1800" dirty="0">
                    <a:solidFill>
                      <a:srgbClr val="004488"/>
                    </a:solidFill>
                  </a:rPr>
                  <a:t>long-ranged effects that can modify movement.</a:t>
                </a:r>
              </a:p>
              <a:p>
                <a:pPr marL="1714500" lvl="2" indent="-571500">
                  <a:buFont typeface="+mj-lt"/>
                  <a:buAutoNum type="arabicPeriod"/>
                </a:pPr>
                <a:r>
                  <a:rPr lang="en-US" sz="1800" dirty="0">
                    <a:solidFill>
                      <a:srgbClr val="004488"/>
                    </a:solidFill>
                  </a:rPr>
                  <a:t>An example: Wave-generating fan boat</a:t>
                </a:r>
              </a:p>
              <a:p>
                <a:pPr marL="1143000" lvl="1" indent="-571500">
                  <a:buFont typeface="+mj-lt"/>
                  <a:buAutoNum type="alphaUcPeriod"/>
                </a:pPr>
                <a:r>
                  <a:rPr lang="en-US" sz="2000" dirty="0">
                    <a:solidFill>
                      <a:srgbClr val="994455"/>
                    </a:solidFill>
                  </a:rPr>
                  <a:t>Common theories cannot explain our fan boat experiments.</a:t>
                </a:r>
              </a:p>
              <a:p>
                <a:pPr marL="1714500" lvl="2" indent="-571500">
                  <a:buFont typeface="+mj-lt"/>
                  <a:buAutoNum type="arabicPeriod"/>
                </a:pPr>
                <a:r>
                  <a:rPr lang="en-US" sz="1800" dirty="0">
                    <a:solidFill>
                      <a:srgbClr val="004488"/>
                    </a:solidFill>
                  </a:rPr>
                  <a:t>Free-floating experiments show</a:t>
                </a:r>
                <a:br>
                  <a:rPr lang="en-US" sz="1800" dirty="0">
                    <a:solidFill>
                      <a:srgbClr val="004488"/>
                    </a:solidFill>
                  </a:rPr>
                </a:br>
                <a:r>
                  <a:rPr lang="en-US" sz="1800" dirty="0">
                    <a:solidFill>
                      <a:srgbClr val="004488"/>
                    </a:solidFill>
                  </a:rPr>
                  <a:t>dependence on initial distance and frequency.</a:t>
                </a:r>
              </a:p>
              <a:p>
                <a:pPr marL="1714500" lvl="2" indent="-571500">
                  <a:buFont typeface="+mj-lt"/>
                  <a:buAutoNum type="arabicPeriod"/>
                </a:pPr>
                <a:r>
                  <a:rPr lang="en-US" sz="1800" dirty="0">
                    <a:solidFill>
                      <a:srgbClr val="004488"/>
                    </a:solidFill>
                  </a:rPr>
                  <a:t>Tethered experiments let us finely vary </a:t>
                </a:r>
                <a14:m>
                  <m:oMath xmlns:m="http://schemas.openxmlformats.org/officeDocument/2006/math">
                    <m:sSubSup>
                      <m:sSubSupPr>
                        <m:ctrlPr>
                          <a:rPr lang="en-US" sz="1800" i="1" dirty="0" smtClean="0">
                            <a:solidFill>
                              <a:srgbClr val="004488"/>
                            </a:solidFill>
                            <a:latin typeface="Cambria Math" panose="02040503050406030204" pitchFamily="18" charset="0"/>
                          </a:rPr>
                        </m:ctrlPr>
                      </m:sSubSupPr>
                      <m:e>
                        <m:r>
                          <a:rPr lang="en-US" sz="1800" i="1" dirty="0" smtClean="0">
                            <a:solidFill>
                              <a:srgbClr val="004488"/>
                            </a:solidFill>
                            <a:latin typeface="Cambria Math" panose="02040503050406030204" pitchFamily="18" charset="0"/>
                          </a:rPr>
                          <m:t>𝑑</m:t>
                        </m:r>
                      </m:e>
                      <m:sub>
                        <m:r>
                          <a:rPr lang="en-US" sz="1800" i="1" dirty="0" smtClean="0">
                            <a:solidFill>
                              <a:srgbClr val="004488"/>
                            </a:solidFill>
                            <a:latin typeface="Cambria Math" panose="02040503050406030204" pitchFamily="18" charset="0"/>
                          </a:rPr>
                          <m:t>0</m:t>
                        </m:r>
                      </m:sub>
                      <m:sup>
                        <m:r>
                          <a:rPr lang="en-US" sz="1800" i="1" dirty="0" smtClean="0">
                            <a:solidFill>
                              <a:srgbClr val="004488"/>
                            </a:solidFill>
                            <a:latin typeface="Cambria Math" panose="02040503050406030204" pitchFamily="18" charset="0"/>
                          </a:rPr>
                          <m:t>⊥</m:t>
                        </m:r>
                      </m:sup>
                    </m:sSubSup>
                  </m:oMath>
                </a14:m>
                <a:r>
                  <a:rPr lang="en-US" sz="1800" dirty="0">
                    <a:solidFill>
                      <a:srgbClr val="004488"/>
                    </a:solidFill>
                  </a:rPr>
                  <a:t> to estimate wave forces.</a:t>
                </a:r>
              </a:p>
              <a:p>
                <a:pPr marL="1714500" lvl="2" indent="-571500">
                  <a:buFont typeface="+mj-lt"/>
                  <a:buAutoNum type="arabicPeriod"/>
                </a:pPr>
                <a:r>
                  <a:rPr lang="en-US" sz="1800" dirty="0">
                    <a:solidFill>
                      <a:srgbClr val="004488"/>
                    </a:solidFill>
                  </a:rPr>
                  <a:t>Our results cannot be explained by</a:t>
                </a:r>
                <a:br>
                  <a:rPr lang="en-US" sz="1800" dirty="0">
                    <a:solidFill>
                      <a:srgbClr val="004488"/>
                    </a:solidFill>
                  </a:rPr>
                </a:br>
                <a:r>
                  <a:rPr lang="en-US" sz="1800" dirty="0">
                    <a:solidFill>
                      <a:srgbClr val="004488"/>
                    </a:solidFill>
                  </a:rPr>
                  <a:t>induced surface currents or analog Casimir effects.</a:t>
                </a:r>
              </a:p>
              <a:p>
                <a:pPr marL="1143000" lvl="1" indent="-571500">
                  <a:buFont typeface="+mj-lt"/>
                  <a:buAutoNum type="alphaUcPeriod"/>
                </a:pPr>
                <a:r>
                  <a:rPr lang="en-US" sz="2000" dirty="0">
                    <a:solidFill>
                      <a:srgbClr val="994455"/>
                    </a:solidFill>
                  </a:rPr>
                  <a:t>Explaining experiments with gravity-capillary radiation dynamics</a:t>
                </a:r>
              </a:p>
              <a:p>
                <a:pPr marL="1714500" lvl="2" indent="-571500">
                  <a:buFont typeface="+mj-lt"/>
                  <a:buAutoNum type="arabicPeriod"/>
                </a:pPr>
                <a:r>
                  <a:rPr lang="en-US" sz="1800" dirty="0">
                    <a:solidFill>
                      <a:srgbClr val="004488"/>
                    </a:solidFill>
                  </a:rPr>
                  <a:t>Radiation dynamics produce a thrust force.</a:t>
                </a:r>
              </a:p>
              <a:p>
                <a:pPr marL="1714500" lvl="2" indent="-571500">
                  <a:buFont typeface="+mj-lt"/>
                  <a:buAutoNum type="arabicPeriod"/>
                </a:pPr>
                <a:r>
                  <a:rPr lang="en-US" sz="1800" dirty="0">
                    <a:solidFill>
                      <a:srgbClr val="004488"/>
                    </a:solidFill>
                  </a:rPr>
                  <a:t>…</a:t>
                </a:r>
              </a:p>
            </p:txBody>
          </p:sp>
        </mc:Choice>
        <mc:Fallback xmlns="">
          <p:sp>
            <p:nvSpPr>
              <p:cNvPr id="3" name="Content Placeholder 2">
                <a:extLst>
                  <a:ext uri="{FF2B5EF4-FFF2-40B4-BE49-F238E27FC236}">
                    <a16:creationId xmlns:a16="http://schemas.microsoft.com/office/drawing/2014/main" id="{D87ABC5B-A653-3076-34CC-5B44A73FCAFD}"/>
                  </a:ext>
                </a:extLst>
              </p:cNvPr>
              <p:cNvSpPr txBox="1">
                <a:spLocks noRot="1" noChangeAspect="1" noMove="1" noResize="1" noEditPoints="1" noAdjustHandles="1" noChangeArrowheads="1" noChangeShapeType="1" noTextEdit="1"/>
              </p:cNvSpPr>
              <p:nvPr/>
            </p:nvSpPr>
            <p:spPr>
              <a:xfrm>
                <a:off x="3564636" y="1447800"/>
                <a:ext cx="8474964" cy="5410200"/>
              </a:xfrm>
              <a:prstGeom prst="rect">
                <a:avLst/>
              </a:prstGeom>
              <a:blipFill>
                <a:blip r:embed="rId3"/>
                <a:stretch>
                  <a:fillRect l="-1151" t="-1127"/>
                </a:stretch>
              </a:blipFill>
            </p:spPr>
            <p:txBody>
              <a:bodyPr/>
              <a:lstStyle/>
              <a:p>
                <a:r>
                  <a:rPr lang="en-US">
                    <a:noFill/>
                  </a:rPr>
                  <a:t> </a:t>
                </a:r>
              </a:p>
            </p:txBody>
          </p:sp>
        </mc:Fallback>
      </mc:AlternateContent>
    </p:spTree>
    <p:extLst>
      <p:ext uri="{BB962C8B-B14F-4D97-AF65-F5344CB8AC3E}">
        <p14:creationId xmlns:p14="http://schemas.microsoft.com/office/powerpoint/2010/main" val="105903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2D4EB-1053-F7D6-5E58-EF994A2BFC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5C8868-700E-C1B8-EF95-F17F75BDB824}"/>
              </a:ext>
            </a:extLst>
          </p:cNvPr>
          <p:cNvSpPr>
            <a:spLocks noGrp="1"/>
          </p:cNvSpPr>
          <p:nvPr>
            <p:ph type="title"/>
          </p:nvPr>
        </p:nvSpPr>
        <p:spPr>
          <a:xfrm>
            <a:off x="211836" y="91440"/>
            <a:ext cx="11768328" cy="1143000"/>
          </a:xfrm>
        </p:spPr>
        <p:txBody>
          <a:bodyPr>
            <a:noAutofit/>
          </a:bodyPr>
          <a:lstStyle/>
          <a:p>
            <a:pPr algn="l"/>
            <a:r>
              <a:rPr lang="en-US" sz="3600" dirty="0"/>
              <a:t>Looking ahead: When giving peer feedback on the</a:t>
            </a:r>
            <a:br>
              <a:rPr lang="en-US" sz="3600" dirty="0"/>
            </a:br>
            <a:r>
              <a:rPr lang="en-US" sz="3600" dirty="0"/>
              <a:t>2</a:t>
            </a:r>
            <a:r>
              <a:rPr lang="en-US" sz="3600" baseline="30000" dirty="0"/>
              <a:t>nd</a:t>
            </a:r>
            <a:r>
              <a:rPr lang="en-US" sz="3600" dirty="0"/>
              <a:t> outline draft, focus on clarity and storytelling.</a:t>
            </a:r>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7D8BB690-ADE6-A0CD-6C64-BD7D2F90FF25}"/>
                  </a:ext>
                </a:extLst>
              </p:cNvPr>
              <p:cNvSpPr txBox="1">
                <a:spLocks/>
              </p:cNvSpPr>
              <p:nvPr/>
            </p:nvSpPr>
            <p:spPr>
              <a:xfrm>
                <a:off x="3564636" y="1447800"/>
                <a:ext cx="8474964" cy="541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Font typeface="+mj-lt"/>
                  <a:buAutoNum type="romanUcPeriod"/>
                </a:pPr>
                <a:r>
                  <a:rPr lang="en-US" sz="2400" dirty="0">
                    <a:solidFill>
                      <a:srgbClr val="997700"/>
                    </a:solidFill>
                  </a:rPr>
                  <a:t>Boundary-driven surface wave forces from</a:t>
                </a:r>
                <a:br>
                  <a:rPr lang="en-US" sz="2400" dirty="0">
                    <a:solidFill>
                      <a:srgbClr val="997700"/>
                    </a:solidFill>
                  </a:rPr>
                </a:br>
                <a:r>
                  <a:rPr lang="en-US" sz="2400" dirty="0">
                    <a:solidFill>
                      <a:srgbClr val="997700"/>
                    </a:solidFill>
                  </a:rPr>
                  <a:t>a self-propelling vibrating robot boat</a:t>
                </a:r>
              </a:p>
              <a:p>
                <a:pPr marL="1143000" lvl="1" indent="-571500">
                  <a:buFont typeface="+mj-lt"/>
                  <a:buAutoNum type="alphaUcPeriod"/>
                </a:pPr>
                <a:r>
                  <a:rPr lang="en-US" sz="2000" dirty="0">
                    <a:solidFill>
                      <a:srgbClr val="994455"/>
                    </a:solidFill>
                  </a:rPr>
                  <a:t>Introduction: Movement in deformable media</a:t>
                </a:r>
              </a:p>
              <a:p>
                <a:pPr marL="1714500" lvl="2" indent="-571500">
                  <a:buFont typeface="+mj-lt"/>
                  <a:buAutoNum type="arabicPeriod"/>
                </a:pPr>
                <a:r>
                  <a:rPr lang="en-US" sz="1800" dirty="0">
                    <a:solidFill>
                      <a:srgbClr val="004488"/>
                    </a:solidFill>
                  </a:rPr>
                  <a:t>Fluctuations in deformable media produce</a:t>
                </a:r>
                <a:br>
                  <a:rPr lang="en-US" sz="1800" dirty="0">
                    <a:solidFill>
                      <a:srgbClr val="004488"/>
                    </a:solidFill>
                  </a:rPr>
                </a:br>
                <a:r>
                  <a:rPr lang="en-US" sz="1800" dirty="0">
                    <a:solidFill>
                      <a:srgbClr val="004488"/>
                    </a:solidFill>
                  </a:rPr>
                  <a:t>long-ranged effects that can modify movement.</a:t>
                </a:r>
              </a:p>
              <a:p>
                <a:pPr marL="1714500" lvl="2" indent="-571500">
                  <a:buFont typeface="+mj-lt"/>
                  <a:buAutoNum type="arabicPeriod"/>
                </a:pPr>
                <a:r>
                  <a:rPr lang="en-US" sz="1800" dirty="0">
                    <a:solidFill>
                      <a:srgbClr val="004488"/>
                    </a:solidFill>
                  </a:rPr>
                  <a:t>An example: Wave-generating fan boat</a:t>
                </a:r>
              </a:p>
              <a:p>
                <a:pPr marL="1143000" lvl="1" indent="-571500">
                  <a:buFont typeface="+mj-lt"/>
                  <a:buAutoNum type="alphaUcPeriod"/>
                </a:pPr>
                <a:r>
                  <a:rPr lang="en-US" sz="2000" dirty="0">
                    <a:solidFill>
                      <a:srgbClr val="994455"/>
                    </a:solidFill>
                  </a:rPr>
                  <a:t>Common theories cannot explain our fan boat experiments.</a:t>
                </a:r>
              </a:p>
              <a:p>
                <a:pPr marL="1714500" lvl="2" indent="-571500">
                  <a:buFont typeface="+mj-lt"/>
                  <a:buAutoNum type="arabicPeriod"/>
                </a:pPr>
                <a:r>
                  <a:rPr lang="en-US" sz="1800" dirty="0">
                    <a:solidFill>
                      <a:srgbClr val="004488"/>
                    </a:solidFill>
                  </a:rPr>
                  <a:t>Free-floating experiments show</a:t>
                </a:r>
                <a:br>
                  <a:rPr lang="en-US" sz="1800" dirty="0">
                    <a:solidFill>
                      <a:srgbClr val="004488"/>
                    </a:solidFill>
                  </a:rPr>
                </a:br>
                <a:r>
                  <a:rPr lang="en-US" sz="1800" dirty="0">
                    <a:solidFill>
                      <a:srgbClr val="004488"/>
                    </a:solidFill>
                  </a:rPr>
                  <a:t>dependence on initial distance and frequency.</a:t>
                </a:r>
              </a:p>
              <a:p>
                <a:pPr marL="1714500" lvl="2" indent="-571500">
                  <a:buFont typeface="+mj-lt"/>
                  <a:buAutoNum type="arabicPeriod"/>
                </a:pPr>
                <a:r>
                  <a:rPr lang="en-US" sz="1800" dirty="0">
                    <a:solidFill>
                      <a:srgbClr val="004488"/>
                    </a:solidFill>
                  </a:rPr>
                  <a:t>Tethered experiments let us finely vary </a:t>
                </a:r>
                <a14:m>
                  <m:oMath xmlns:m="http://schemas.openxmlformats.org/officeDocument/2006/math">
                    <m:sSubSup>
                      <m:sSubSupPr>
                        <m:ctrlPr>
                          <a:rPr lang="en-US" sz="1800" i="1" dirty="0" smtClean="0">
                            <a:solidFill>
                              <a:srgbClr val="004488"/>
                            </a:solidFill>
                            <a:latin typeface="Cambria Math" panose="02040503050406030204" pitchFamily="18" charset="0"/>
                          </a:rPr>
                        </m:ctrlPr>
                      </m:sSubSupPr>
                      <m:e>
                        <m:r>
                          <a:rPr lang="en-US" sz="1800" i="1" dirty="0" smtClean="0">
                            <a:solidFill>
                              <a:srgbClr val="004488"/>
                            </a:solidFill>
                            <a:latin typeface="Cambria Math" panose="02040503050406030204" pitchFamily="18" charset="0"/>
                          </a:rPr>
                          <m:t>𝑑</m:t>
                        </m:r>
                      </m:e>
                      <m:sub>
                        <m:r>
                          <a:rPr lang="en-US" sz="1800" i="1" dirty="0" smtClean="0">
                            <a:solidFill>
                              <a:srgbClr val="004488"/>
                            </a:solidFill>
                            <a:latin typeface="Cambria Math" panose="02040503050406030204" pitchFamily="18" charset="0"/>
                          </a:rPr>
                          <m:t>0</m:t>
                        </m:r>
                      </m:sub>
                      <m:sup>
                        <m:r>
                          <a:rPr lang="en-US" sz="1800" i="1" dirty="0" smtClean="0">
                            <a:solidFill>
                              <a:srgbClr val="004488"/>
                            </a:solidFill>
                            <a:latin typeface="Cambria Math" panose="02040503050406030204" pitchFamily="18" charset="0"/>
                          </a:rPr>
                          <m:t>⊥</m:t>
                        </m:r>
                      </m:sup>
                    </m:sSubSup>
                  </m:oMath>
                </a14:m>
                <a:r>
                  <a:rPr lang="en-US" sz="1800" dirty="0">
                    <a:solidFill>
                      <a:srgbClr val="004488"/>
                    </a:solidFill>
                  </a:rPr>
                  <a:t> to estimate wave forces.</a:t>
                </a:r>
              </a:p>
              <a:p>
                <a:pPr marL="1714500" lvl="2" indent="-571500">
                  <a:buFont typeface="+mj-lt"/>
                  <a:buAutoNum type="arabicPeriod"/>
                </a:pPr>
                <a:r>
                  <a:rPr lang="en-US" sz="1800" dirty="0">
                    <a:solidFill>
                      <a:srgbClr val="004488"/>
                    </a:solidFill>
                  </a:rPr>
                  <a:t>Our results cannot be explained by</a:t>
                </a:r>
                <a:br>
                  <a:rPr lang="en-US" sz="1800" dirty="0">
                    <a:solidFill>
                      <a:srgbClr val="004488"/>
                    </a:solidFill>
                  </a:rPr>
                </a:br>
                <a:r>
                  <a:rPr lang="en-US" sz="1800" dirty="0">
                    <a:solidFill>
                      <a:srgbClr val="004488"/>
                    </a:solidFill>
                  </a:rPr>
                  <a:t>induced surface currents or analog Casimir effects.</a:t>
                </a:r>
              </a:p>
              <a:p>
                <a:pPr marL="1143000" lvl="1" indent="-571500">
                  <a:buFont typeface="+mj-lt"/>
                  <a:buAutoNum type="alphaUcPeriod"/>
                </a:pPr>
                <a:r>
                  <a:rPr lang="en-US" sz="2000" dirty="0">
                    <a:solidFill>
                      <a:srgbClr val="994455"/>
                    </a:solidFill>
                  </a:rPr>
                  <a:t>Explaining experiments with gravity-capillary radiation dynamics</a:t>
                </a:r>
              </a:p>
              <a:p>
                <a:pPr marL="1714500" lvl="2" indent="-571500">
                  <a:buFont typeface="+mj-lt"/>
                  <a:buAutoNum type="arabicPeriod"/>
                </a:pPr>
                <a:r>
                  <a:rPr lang="en-US" sz="1800" dirty="0">
                    <a:solidFill>
                      <a:srgbClr val="004488"/>
                    </a:solidFill>
                  </a:rPr>
                  <a:t>Radiation dynamics produce a thrust force.</a:t>
                </a:r>
              </a:p>
              <a:p>
                <a:pPr marL="1714500" lvl="2" indent="-571500">
                  <a:buFont typeface="+mj-lt"/>
                  <a:buAutoNum type="arabicPeriod"/>
                </a:pPr>
                <a:r>
                  <a:rPr lang="en-US" sz="1800" dirty="0">
                    <a:solidFill>
                      <a:srgbClr val="004488"/>
                    </a:solidFill>
                  </a:rPr>
                  <a:t>…</a:t>
                </a:r>
              </a:p>
            </p:txBody>
          </p:sp>
        </mc:Choice>
        <mc:Fallback xmlns="">
          <p:sp>
            <p:nvSpPr>
              <p:cNvPr id="4" name="Content Placeholder 2">
                <a:extLst>
                  <a:ext uri="{FF2B5EF4-FFF2-40B4-BE49-F238E27FC236}">
                    <a16:creationId xmlns:a16="http://schemas.microsoft.com/office/drawing/2014/main" id="{7D8BB690-ADE6-A0CD-6C64-BD7D2F90FF25}"/>
                  </a:ext>
                </a:extLst>
              </p:cNvPr>
              <p:cNvSpPr txBox="1">
                <a:spLocks noRot="1" noChangeAspect="1" noMove="1" noResize="1" noEditPoints="1" noAdjustHandles="1" noChangeArrowheads="1" noChangeShapeType="1" noTextEdit="1"/>
              </p:cNvSpPr>
              <p:nvPr/>
            </p:nvSpPr>
            <p:spPr>
              <a:xfrm>
                <a:off x="3564636" y="1447800"/>
                <a:ext cx="8474964" cy="5410200"/>
              </a:xfrm>
              <a:prstGeom prst="rect">
                <a:avLst/>
              </a:prstGeom>
              <a:blipFill>
                <a:blip r:embed="rId3"/>
                <a:stretch>
                  <a:fillRect l="-1151" t="-1127"/>
                </a:stretch>
              </a:blipFill>
            </p:spPr>
            <p:txBody>
              <a:bodyPr/>
              <a:lstStyle/>
              <a:p>
                <a:r>
                  <a:rPr lang="en-US">
                    <a:noFill/>
                  </a:rPr>
                  <a:t> </a:t>
                </a:r>
              </a:p>
            </p:txBody>
          </p:sp>
        </mc:Fallback>
      </mc:AlternateContent>
      <p:sp>
        <p:nvSpPr>
          <p:cNvPr id="14" name="Content Placeholder 2">
            <a:extLst>
              <a:ext uri="{FF2B5EF4-FFF2-40B4-BE49-F238E27FC236}">
                <a16:creationId xmlns:a16="http://schemas.microsoft.com/office/drawing/2014/main" id="{B5C81F88-6EA7-66D7-7820-C16A4346158E}"/>
              </a:ext>
            </a:extLst>
          </p:cNvPr>
          <p:cNvSpPr txBox="1">
            <a:spLocks/>
          </p:cNvSpPr>
          <p:nvPr/>
        </p:nvSpPr>
        <p:spPr>
          <a:xfrm>
            <a:off x="112266" y="5547360"/>
            <a:ext cx="4307334" cy="10058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I believe the story</a:t>
            </a:r>
            <a:br>
              <a:rPr lang="en-US" sz="2800" dirty="0"/>
            </a:br>
            <a:r>
              <a:rPr lang="en-US" sz="2800" dirty="0"/>
              <a:t>you intend to tell is…</a:t>
            </a:r>
          </a:p>
        </p:txBody>
      </p:sp>
      <p:sp>
        <p:nvSpPr>
          <p:cNvPr id="5" name="Rectangle: Rounded Corners 4">
            <a:extLst>
              <a:ext uri="{FF2B5EF4-FFF2-40B4-BE49-F238E27FC236}">
                <a16:creationId xmlns:a16="http://schemas.microsoft.com/office/drawing/2014/main" id="{D588DA55-9DA4-774A-B63D-30F7CE2CE985}"/>
              </a:ext>
            </a:extLst>
          </p:cNvPr>
          <p:cNvSpPr/>
          <p:nvPr/>
        </p:nvSpPr>
        <p:spPr>
          <a:xfrm>
            <a:off x="4160520" y="1481328"/>
            <a:ext cx="2286000" cy="365760"/>
          </a:xfrm>
          <a:prstGeom prst="roundRect">
            <a:avLst/>
          </a:prstGeom>
          <a:noFill/>
          <a:ln w="38100">
            <a:solidFill>
              <a:srgbClr val="762A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62A83"/>
              </a:solidFill>
            </a:endParaRPr>
          </a:p>
        </p:txBody>
      </p:sp>
      <p:sp>
        <p:nvSpPr>
          <p:cNvPr id="9" name="Content Placeholder 2">
            <a:extLst>
              <a:ext uri="{FF2B5EF4-FFF2-40B4-BE49-F238E27FC236}">
                <a16:creationId xmlns:a16="http://schemas.microsoft.com/office/drawing/2014/main" id="{CD26CAD6-59BE-8732-62EF-596FA70DE8AF}"/>
              </a:ext>
            </a:extLst>
          </p:cNvPr>
          <p:cNvSpPr txBox="1">
            <a:spLocks/>
          </p:cNvSpPr>
          <p:nvPr/>
        </p:nvSpPr>
        <p:spPr>
          <a:xfrm>
            <a:off x="112266" y="2069979"/>
            <a:ext cx="3819906" cy="142339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rgbClr val="762A83"/>
                </a:solidFill>
              </a:rPr>
              <a:t>Placement suggests this is a key detail,</a:t>
            </a:r>
            <a:br>
              <a:rPr lang="en-US" sz="2800" dirty="0">
                <a:solidFill>
                  <a:srgbClr val="762A83"/>
                </a:solidFill>
              </a:rPr>
            </a:br>
            <a:r>
              <a:rPr lang="en-US" sz="2800" dirty="0">
                <a:solidFill>
                  <a:srgbClr val="762A83"/>
                </a:solidFill>
              </a:rPr>
              <a:t>but never elaborated</a:t>
            </a:r>
          </a:p>
        </p:txBody>
      </p:sp>
      <p:sp>
        <p:nvSpPr>
          <p:cNvPr id="10" name="Content Placeholder 2">
            <a:extLst>
              <a:ext uri="{FF2B5EF4-FFF2-40B4-BE49-F238E27FC236}">
                <a16:creationId xmlns:a16="http://schemas.microsoft.com/office/drawing/2014/main" id="{E7F0A9D7-241A-89BC-649E-0A1861644926}"/>
              </a:ext>
            </a:extLst>
          </p:cNvPr>
          <p:cNvSpPr txBox="1">
            <a:spLocks/>
          </p:cNvSpPr>
          <p:nvPr/>
        </p:nvSpPr>
        <p:spPr>
          <a:xfrm>
            <a:off x="112266" y="3507474"/>
            <a:ext cx="3896106" cy="10058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rgbClr val="1B7837"/>
                </a:solidFill>
              </a:rPr>
              <a:t>Possibly too advanced for this audience</a:t>
            </a:r>
          </a:p>
        </p:txBody>
      </p:sp>
      <p:sp>
        <p:nvSpPr>
          <p:cNvPr id="11" name="Rectangle: Rounded Corners 10">
            <a:extLst>
              <a:ext uri="{FF2B5EF4-FFF2-40B4-BE49-F238E27FC236}">
                <a16:creationId xmlns:a16="http://schemas.microsoft.com/office/drawing/2014/main" id="{8883A3BF-CDAF-5B71-428F-CEFB6C1AD64B}"/>
              </a:ext>
            </a:extLst>
          </p:cNvPr>
          <p:cNvSpPr/>
          <p:nvPr/>
        </p:nvSpPr>
        <p:spPr>
          <a:xfrm>
            <a:off x="8110728" y="5166360"/>
            <a:ext cx="2231136" cy="274320"/>
          </a:xfrm>
          <a:prstGeom prst="roundRect">
            <a:avLst/>
          </a:prstGeom>
          <a:noFill/>
          <a:ln w="38100">
            <a:solidFill>
              <a:srgbClr val="1B7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B7837"/>
              </a:solidFill>
            </a:endParaRPr>
          </a:p>
        </p:txBody>
      </p:sp>
      <p:sp>
        <p:nvSpPr>
          <p:cNvPr id="12" name="Rectangle: Rounded Corners 11">
            <a:extLst>
              <a:ext uri="{FF2B5EF4-FFF2-40B4-BE49-F238E27FC236}">
                <a16:creationId xmlns:a16="http://schemas.microsoft.com/office/drawing/2014/main" id="{F7ECF82D-B2FF-AC7F-3142-F705F2C4CF62}"/>
              </a:ext>
            </a:extLst>
          </p:cNvPr>
          <p:cNvSpPr/>
          <p:nvPr/>
        </p:nvSpPr>
        <p:spPr>
          <a:xfrm>
            <a:off x="7872984" y="5504688"/>
            <a:ext cx="3931920" cy="301752"/>
          </a:xfrm>
          <a:prstGeom prst="roundRect">
            <a:avLst/>
          </a:prstGeom>
          <a:noFill/>
          <a:ln w="38100">
            <a:solidFill>
              <a:srgbClr val="1B7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B7837"/>
              </a:solidFill>
            </a:endParaRPr>
          </a:p>
        </p:txBody>
      </p:sp>
      <p:sp>
        <p:nvSpPr>
          <p:cNvPr id="13" name="Rectangle: Rounded Corners 12">
            <a:extLst>
              <a:ext uri="{FF2B5EF4-FFF2-40B4-BE49-F238E27FC236}">
                <a16:creationId xmlns:a16="http://schemas.microsoft.com/office/drawing/2014/main" id="{6F80901D-FF92-DC70-9FDA-9340271E3087}"/>
              </a:ext>
            </a:extLst>
          </p:cNvPr>
          <p:cNvSpPr/>
          <p:nvPr/>
        </p:nvSpPr>
        <p:spPr>
          <a:xfrm>
            <a:off x="5303520" y="2642616"/>
            <a:ext cx="3410712" cy="304800"/>
          </a:xfrm>
          <a:prstGeom prst="roundRect">
            <a:avLst/>
          </a:prstGeom>
          <a:noFill/>
          <a:ln w="38100">
            <a:solidFill>
              <a:srgbClr val="1B78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B7837"/>
              </a:solidFill>
            </a:endParaRPr>
          </a:p>
        </p:txBody>
      </p:sp>
      <p:sp>
        <p:nvSpPr>
          <p:cNvPr id="24" name="Content Placeholder 2">
            <a:extLst>
              <a:ext uri="{FF2B5EF4-FFF2-40B4-BE49-F238E27FC236}">
                <a16:creationId xmlns:a16="http://schemas.microsoft.com/office/drawing/2014/main" id="{E2B2DE26-880F-1266-440F-A502C700EEED}"/>
              </a:ext>
            </a:extLst>
          </p:cNvPr>
          <p:cNvSpPr txBox="1">
            <a:spLocks/>
          </p:cNvSpPr>
          <p:nvPr/>
        </p:nvSpPr>
        <p:spPr>
          <a:xfrm>
            <a:off x="112266" y="1447800"/>
            <a:ext cx="3541266" cy="6080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000" b="1" dirty="0"/>
              <a:t>Example feedback</a:t>
            </a:r>
            <a:endParaRPr lang="en-US" sz="3000" dirty="0"/>
          </a:p>
        </p:txBody>
      </p:sp>
      <p:sp>
        <p:nvSpPr>
          <p:cNvPr id="25" name="Content Placeholder 2">
            <a:extLst>
              <a:ext uri="{FF2B5EF4-FFF2-40B4-BE49-F238E27FC236}">
                <a16:creationId xmlns:a16="http://schemas.microsoft.com/office/drawing/2014/main" id="{37A4B934-865A-A391-B7B6-A25A1F2FD80F}"/>
              </a:ext>
            </a:extLst>
          </p:cNvPr>
          <p:cNvSpPr txBox="1">
            <a:spLocks/>
          </p:cNvSpPr>
          <p:nvPr/>
        </p:nvSpPr>
        <p:spPr>
          <a:xfrm>
            <a:off x="112266" y="4527417"/>
            <a:ext cx="4154934" cy="10058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rgbClr val="EE7733"/>
                </a:solidFill>
              </a:rPr>
              <a:t>Make sure to define this verbally and onscreen</a:t>
            </a:r>
          </a:p>
        </p:txBody>
      </p:sp>
      <p:sp>
        <p:nvSpPr>
          <p:cNvPr id="26" name="Rectangle: Rounded Corners 25">
            <a:extLst>
              <a:ext uri="{FF2B5EF4-FFF2-40B4-BE49-F238E27FC236}">
                <a16:creationId xmlns:a16="http://schemas.microsoft.com/office/drawing/2014/main" id="{1D839728-C69E-A517-FE9C-552561F45F2B}"/>
              </a:ext>
            </a:extLst>
          </p:cNvPr>
          <p:cNvSpPr/>
          <p:nvPr/>
        </p:nvSpPr>
        <p:spPr>
          <a:xfrm>
            <a:off x="9144000" y="4513314"/>
            <a:ext cx="304800" cy="378717"/>
          </a:xfrm>
          <a:prstGeom prst="roundRect">
            <a:avLst/>
          </a:prstGeom>
          <a:noFill/>
          <a:ln w="38100">
            <a:solidFill>
              <a:srgbClr val="EE77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7733"/>
              </a:solidFill>
            </a:endParaRPr>
          </a:p>
        </p:txBody>
      </p:sp>
      <p:sp>
        <p:nvSpPr>
          <p:cNvPr id="3" name="Rectangle: Rounded Corners 2">
            <a:extLst>
              <a:ext uri="{FF2B5EF4-FFF2-40B4-BE49-F238E27FC236}">
                <a16:creationId xmlns:a16="http://schemas.microsoft.com/office/drawing/2014/main" id="{33CE6163-6478-6644-BC92-DECBB865762E}"/>
              </a:ext>
            </a:extLst>
          </p:cNvPr>
          <p:cNvSpPr/>
          <p:nvPr/>
        </p:nvSpPr>
        <p:spPr>
          <a:xfrm>
            <a:off x="4416552" y="1892808"/>
            <a:ext cx="1984248" cy="365760"/>
          </a:xfrm>
          <a:prstGeom prst="roundRect">
            <a:avLst/>
          </a:prstGeom>
          <a:noFill/>
          <a:ln w="38100">
            <a:solidFill>
              <a:srgbClr val="762A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62A83"/>
              </a:solidFill>
            </a:endParaRPr>
          </a:p>
        </p:txBody>
      </p:sp>
    </p:spTree>
    <p:extLst>
      <p:ext uri="{BB962C8B-B14F-4D97-AF65-F5344CB8AC3E}">
        <p14:creationId xmlns:p14="http://schemas.microsoft.com/office/powerpoint/2010/main" val="2145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animBg="1"/>
      <p:bldP spid="9" grpId="0"/>
      <p:bldP spid="10" grpId="0"/>
      <p:bldP spid="11" grpId="0" animBg="1"/>
      <p:bldP spid="12" grpId="0" animBg="1"/>
      <p:bldP spid="13" grpId="0" animBg="1"/>
      <p:bldP spid="25" grpId="0"/>
      <p:bldP spid="26"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7ACCCD9-3A1C-270F-4E34-5A044BD4C683}"/>
              </a:ext>
            </a:extLst>
          </p:cNvPr>
          <p:cNvSpPr txBox="1">
            <a:spLocks/>
          </p:cNvSpPr>
          <p:nvPr/>
        </p:nvSpPr>
        <p:spPr>
          <a:xfrm>
            <a:off x="304800" y="91440"/>
            <a:ext cx="11506200"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Slide titles should be topic sentences that summarize the purpose and takeaway of the slide.</a:t>
            </a:r>
            <a:endParaRPr lang="en-US" dirty="0">
              <a:latin typeface="Aptos" panose="020B0004020202020204" pitchFamily="34" charset="0"/>
            </a:endParaRPr>
          </a:p>
        </p:txBody>
      </p:sp>
      <p:sp>
        <p:nvSpPr>
          <p:cNvPr id="10" name="Content Placeholder 4">
            <a:extLst>
              <a:ext uri="{FF2B5EF4-FFF2-40B4-BE49-F238E27FC236}">
                <a16:creationId xmlns:a16="http://schemas.microsoft.com/office/drawing/2014/main" id="{26909F58-214F-3B16-1FAC-3CE017CF0369}"/>
              </a:ext>
            </a:extLst>
          </p:cNvPr>
          <p:cNvSpPr txBox="1">
            <a:spLocks/>
          </p:cNvSpPr>
          <p:nvPr/>
        </p:nvSpPr>
        <p:spPr>
          <a:xfrm>
            <a:off x="1257423" y="2438400"/>
            <a:ext cx="9677154" cy="26517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“State the subpoint’s message of the slide as a short sentence</a:t>
            </a:r>
            <a:br>
              <a:rPr lang="en-US" sz="2800" dirty="0"/>
            </a:br>
            <a:r>
              <a:rPr lang="en-US" sz="2800" dirty="0"/>
              <a:t>(in the title area): express the </a:t>
            </a:r>
            <a:r>
              <a:rPr lang="en-US" sz="2800" i="1" dirty="0"/>
              <a:t>so what</a:t>
            </a:r>
            <a:r>
              <a:rPr lang="en-US" sz="2800" dirty="0"/>
              <a:t>, not merely the </a:t>
            </a:r>
            <a:r>
              <a:rPr lang="en-US" sz="2800" i="1" dirty="0"/>
              <a:t>what</a:t>
            </a:r>
            <a:r>
              <a:rPr lang="en-US" sz="2800" dirty="0"/>
              <a:t>.</a:t>
            </a:r>
            <a:br>
              <a:rPr lang="en-US" sz="2800" dirty="0"/>
            </a:br>
            <a:r>
              <a:rPr lang="en-US" sz="2800" dirty="0"/>
              <a:t>Illustrate your message as visually as possible, limiting text.</a:t>
            </a:r>
            <a:br>
              <a:rPr lang="en-US" sz="2800" dirty="0"/>
            </a:br>
            <a:r>
              <a:rPr lang="en-US" sz="2800" dirty="0"/>
              <a:t>Question the pertinence of any item you intend to include;</a:t>
            </a:r>
            <a:br>
              <a:rPr lang="en-US" sz="2800" dirty="0"/>
            </a:br>
            <a:r>
              <a:rPr lang="en-US" sz="2800" dirty="0"/>
              <a:t>if you are not going to mention it, do not put it on your slide.”</a:t>
            </a:r>
            <a:br>
              <a:rPr lang="en-US" sz="2800" dirty="0"/>
            </a:br>
            <a:r>
              <a:rPr lang="en-US" sz="2800" dirty="0"/>
              <a:t>[</a:t>
            </a:r>
            <a:r>
              <a:rPr lang="en-US" sz="2800" dirty="0" err="1"/>
              <a:t>Doumont</a:t>
            </a:r>
            <a:r>
              <a:rPr lang="en-US" sz="2800" dirty="0"/>
              <a:t>, 2009]</a:t>
            </a:r>
          </a:p>
        </p:txBody>
      </p:sp>
    </p:spTree>
    <p:extLst>
      <p:ext uri="{BB962C8B-B14F-4D97-AF65-F5344CB8AC3E}">
        <p14:creationId xmlns:p14="http://schemas.microsoft.com/office/powerpoint/2010/main" val="3181411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738A851D-22F6-A1A3-1FBC-EAEF86DA3D18}"/>
              </a:ext>
            </a:extLst>
          </p:cNvPr>
          <p:cNvSpPr txBox="1"/>
          <p:nvPr/>
        </p:nvSpPr>
        <p:spPr>
          <a:xfrm>
            <a:off x="304800" y="5589439"/>
            <a:ext cx="7162800" cy="1077218"/>
          </a:xfrm>
          <a:prstGeom prst="rect">
            <a:avLst/>
          </a:prstGeom>
          <a:noFill/>
        </p:spPr>
        <p:txBody>
          <a:bodyPr wrap="square" rtlCol="0">
            <a:spAutoFit/>
          </a:bodyPr>
          <a:lstStyle/>
          <a:p>
            <a:r>
              <a:rPr lang="en-US" sz="3200" b="1" dirty="0"/>
              <a:t>Practice writing descriptive titles with level 3 of the outline assignment!</a:t>
            </a:r>
          </a:p>
        </p:txBody>
      </p:sp>
      <p:sp>
        <p:nvSpPr>
          <p:cNvPr id="28" name="Title 1">
            <a:extLst>
              <a:ext uri="{FF2B5EF4-FFF2-40B4-BE49-F238E27FC236}">
                <a16:creationId xmlns:a16="http://schemas.microsoft.com/office/drawing/2014/main" id="{EE9066A2-8A52-1D86-2F23-6EBD862A8995}"/>
              </a:ext>
            </a:extLst>
          </p:cNvPr>
          <p:cNvSpPr txBox="1">
            <a:spLocks/>
          </p:cNvSpPr>
          <p:nvPr/>
        </p:nvSpPr>
        <p:spPr>
          <a:xfrm>
            <a:off x="304800" y="91440"/>
            <a:ext cx="11506200" cy="134288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a:t>Slide titles should be topic sentences that summarize the purpose and takeaway of the slide.</a:t>
            </a:r>
            <a:endParaRPr lang="en-US" dirty="0">
              <a:latin typeface="Aptos" panose="020B0004020202020204" pitchFamily="34" charset="0"/>
            </a:endParaRPr>
          </a:p>
        </p:txBody>
      </p:sp>
      <p:grpSp>
        <p:nvGrpSpPr>
          <p:cNvPr id="31" name="Group 30">
            <a:extLst>
              <a:ext uri="{FF2B5EF4-FFF2-40B4-BE49-F238E27FC236}">
                <a16:creationId xmlns:a16="http://schemas.microsoft.com/office/drawing/2014/main" id="{154A5A9C-28D3-6BE6-6109-86F545F36E67}"/>
              </a:ext>
            </a:extLst>
          </p:cNvPr>
          <p:cNvGrpSpPr/>
          <p:nvPr/>
        </p:nvGrpSpPr>
        <p:grpSpPr>
          <a:xfrm>
            <a:off x="5711983" y="2122211"/>
            <a:ext cx="6172200" cy="3310128"/>
            <a:chOff x="5861366" y="3547872"/>
            <a:chExt cx="6172200" cy="3310128"/>
          </a:xfrm>
        </p:grpSpPr>
        <p:grpSp>
          <p:nvGrpSpPr>
            <p:cNvPr id="7" name="Group 6">
              <a:extLst>
                <a:ext uri="{FF2B5EF4-FFF2-40B4-BE49-F238E27FC236}">
                  <a16:creationId xmlns:a16="http://schemas.microsoft.com/office/drawing/2014/main" id="{C1F23CC7-022F-B5C7-5450-10856B238A7E}"/>
                </a:ext>
              </a:extLst>
            </p:cNvPr>
            <p:cNvGrpSpPr/>
            <p:nvPr/>
          </p:nvGrpSpPr>
          <p:grpSpPr>
            <a:xfrm>
              <a:off x="5955176" y="3640836"/>
              <a:ext cx="5984581" cy="3124200"/>
              <a:chOff x="5955176" y="3733800"/>
              <a:chExt cx="5984581" cy="3124200"/>
            </a:xfrm>
          </p:grpSpPr>
          <p:grpSp>
            <p:nvGrpSpPr>
              <p:cNvPr id="8" name="Group 7">
                <a:extLst>
                  <a:ext uri="{FF2B5EF4-FFF2-40B4-BE49-F238E27FC236}">
                    <a16:creationId xmlns:a16="http://schemas.microsoft.com/office/drawing/2014/main" id="{CD2CD42F-58EB-21BC-6053-56AB9B1A3585}"/>
                  </a:ext>
                </a:extLst>
              </p:cNvPr>
              <p:cNvGrpSpPr/>
              <p:nvPr/>
            </p:nvGrpSpPr>
            <p:grpSpPr>
              <a:xfrm>
                <a:off x="6388936" y="4740023"/>
                <a:ext cx="5117060" cy="2117977"/>
                <a:chOff x="6629400" y="4816223"/>
                <a:chExt cx="5117060" cy="2117977"/>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6D5C7AD-B321-6C4B-8E83-81951434F712}"/>
                        </a:ext>
                      </a:extLst>
                    </p:cNvPr>
                    <p:cNvSpPr txBox="1"/>
                    <p:nvPr/>
                  </p:nvSpPr>
                  <p:spPr>
                    <a:xfrm>
                      <a:off x="6629400" y="4922440"/>
                      <a:ext cx="5029197"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1" i="0" smtClean="0">
                                <a:latin typeface="Cambria Math" panose="02040503050406030204" pitchFamily="18" charset="0"/>
                              </a:rPr>
                              <m:t>𝛁</m:t>
                            </m:r>
                            <m:r>
                              <a:rPr lang="en-US" sz="3200" b="0" i="1" smtClean="0">
                                <a:latin typeface="Cambria Math" panose="02040503050406030204" pitchFamily="18" charset="0"/>
                              </a:rPr>
                              <m:t>×</m:t>
                            </m:r>
                            <m:r>
                              <a:rPr lang="en-US" sz="3200" b="1" i="1" smtClean="0">
                                <a:latin typeface="Cambria Math" panose="02040503050406030204" pitchFamily="18" charset="0"/>
                              </a:rPr>
                              <m:t>𝑩</m:t>
                            </m:r>
                            <m:r>
                              <a:rPr lang="en-US" sz="3200" b="0" i="1" smtClean="0">
                                <a:latin typeface="Cambria Math" panose="02040503050406030204" pitchFamily="18" charset="0"/>
                              </a:rPr>
                              <m:t>   =   </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m:t>
                                </m:r>
                              </m:sub>
                            </m:sSub>
                            <m:r>
                              <a:rPr lang="en-US" sz="3200" b="1" i="1" smtClean="0">
                                <a:latin typeface="Cambria Math" panose="02040503050406030204" pitchFamily="18" charset="0"/>
                              </a:rPr>
                              <m:t>𝑱</m:t>
                            </m:r>
                            <m:r>
                              <a:rPr lang="en-US" sz="3200" b="1" i="1" smtClean="0">
                                <a:latin typeface="Cambria Math" panose="02040503050406030204" pitchFamily="18" charset="0"/>
                              </a:rPr>
                              <m:t>   +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m:t>
                                </m:r>
                              </m:sub>
                            </m:sSub>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𝜖</m:t>
                                </m:r>
                              </m:e>
                              <m:sub>
                                <m:r>
                                  <a:rPr lang="en-US" sz="3200" b="0" i="1" smtClean="0">
                                    <a:latin typeface="Cambria Math" panose="02040503050406030204" pitchFamily="18" charset="0"/>
                                  </a:rPr>
                                  <m:t>∘</m:t>
                                </m:r>
                              </m:sub>
                            </m:sSub>
                            <m:f>
                              <m:fPr>
                                <m:ctrlPr>
                                  <a:rPr lang="en-US" sz="3200" i="1" smtClean="0">
                                    <a:latin typeface="Cambria Math" panose="02040503050406030204" pitchFamily="18" charset="0"/>
                                  </a:rPr>
                                </m:ctrlPr>
                              </m:fPr>
                              <m:num>
                                <m:r>
                                  <a:rPr lang="en-US" sz="3200" b="0" i="1" smtClean="0">
                                    <a:latin typeface="Cambria Math" panose="02040503050406030204" pitchFamily="18" charset="0"/>
                                  </a:rPr>
                                  <m:t>𝜕</m:t>
                                </m:r>
                                <m:r>
                                  <a:rPr lang="en-US" sz="3200" b="1" i="1" smtClean="0">
                                    <a:latin typeface="Cambria Math" panose="02040503050406030204" pitchFamily="18" charset="0"/>
                                  </a:rPr>
                                  <m:t>𝑬</m:t>
                                </m:r>
                              </m:num>
                              <m:den>
                                <m:r>
                                  <a:rPr lang="en-US" sz="3200" b="0" i="1" smtClean="0">
                                    <a:latin typeface="Cambria Math" panose="02040503050406030204" pitchFamily="18" charset="0"/>
                                  </a:rPr>
                                  <m:t>𝜕</m:t>
                                </m:r>
                                <m:r>
                                  <a:rPr lang="en-US" sz="3200" b="0" i="1" smtClean="0">
                                    <a:latin typeface="Cambria Math" panose="02040503050406030204" pitchFamily="18" charset="0"/>
                                  </a:rPr>
                                  <m:t>𝑡</m:t>
                                </m:r>
                              </m:den>
                            </m:f>
                          </m:oMath>
                        </m:oMathPara>
                      </a14:m>
                      <a:endParaRPr lang="en-US" sz="3200" dirty="0"/>
                    </a:p>
                  </p:txBody>
                </p:sp>
              </mc:Choice>
              <mc:Fallback xmlns="">
                <p:sp>
                  <p:nvSpPr>
                    <p:cNvPr id="13" name="TextBox 12">
                      <a:extLst>
                        <a:ext uri="{FF2B5EF4-FFF2-40B4-BE49-F238E27FC236}">
                          <a16:creationId xmlns:a16="http://schemas.microsoft.com/office/drawing/2014/main" id="{936324A7-62E1-42E0-F556-E5DF6C8DFE87}"/>
                        </a:ext>
                      </a:extLst>
                    </p:cNvPr>
                    <p:cNvSpPr txBox="1">
                      <a:spLocks noRot="1" noChangeAspect="1" noMove="1" noResize="1" noEditPoints="1" noAdjustHandles="1" noChangeArrowheads="1" noChangeShapeType="1" noTextEdit="1"/>
                    </p:cNvSpPr>
                    <p:nvPr/>
                  </p:nvSpPr>
                  <p:spPr>
                    <a:xfrm>
                      <a:off x="6629400" y="4922440"/>
                      <a:ext cx="5029197" cy="936410"/>
                    </a:xfrm>
                    <a:prstGeom prst="rect">
                      <a:avLst/>
                    </a:prstGeom>
                    <a:blipFill>
                      <a:blip r:embed="rId3"/>
                      <a:stretch>
                        <a:fillRect/>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D1488FAD-AA59-CB02-4DC0-2B418148753D}"/>
                    </a:ext>
                  </a:extLst>
                </p:cNvPr>
                <p:cNvGrpSpPr/>
                <p:nvPr/>
              </p:nvGrpSpPr>
              <p:grpSpPr>
                <a:xfrm>
                  <a:off x="8344420" y="6010870"/>
                  <a:ext cx="3167610" cy="923330"/>
                  <a:chOff x="8344420" y="5995084"/>
                  <a:chExt cx="3167610" cy="923330"/>
                </a:xfrm>
              </p:grpSpPr>
              <p:sp>
                <p:nvSpPr>
                  <p:cNvPr id="23" name="TextBox 22">
                    <a:extLst>
                      <a:ext uri="{FF2B5EF4-FFF2-40B4-BE49-F238E27FC236}">
                        <a16:creationId xmlns:a16="http://schemas.microsoft.com/office/drawing/2014/main" id="{8C996DDD-6166-95BF-9067-A008C8F8AA15}"/>
                      </a:ext>
                    </a:extLst>
                  </p:cNvPr>
                  <p:cNvSpPr txBox="1"/>
                  <p:nvPr/>
                </p:nvSpPr>
                <p:spPr>
                  <a:xfrm>
                    <a:off x="8344420" y="5995084"/>
                    <a:ext cx="1370560" cy="923330"/>
                  </a:xfrm>
                  <a:prstGeom prst="rect">
                    <a:avLst/>
                  </a:prstGeom>
                  <a:noFill/>
                </p:spPr>
                <p:txBody>
                  <a:bodyPr wrap="square" lIns="0" tIns="0" rIns="0" bIns="0" rtlCol="0">
                    <a:spAutoFit/>
                  </a:bodyPr>
                  <a:lstStyle/>
                  <a:p>
                    <a:pPr algn="ctr"/>
                    <a:r>
                      <a:rPr lang="en-US" sz="3000" dirty="0"/>
                      <a:t>current term</a:t>
                    </a:r>
                  </a:p>
                </p:txBody>
              </p:sp>
              <p:sp>
                <p:nvSpPr>
                  <p:cNvPr id="24" name="TextBox 23">
                    <a:extLst>
                      <a:ext uri="{FF2B5EF4-FFF2-40B4-BE49-F238E27FC236}">
                        <a16:creationId xmlns:a16="http://schemas.microsoft.com/office/drawing/2014/main" id="{2D9D0DC8-354E-C5C5-372D-B3B47DAE218A}"/>
                      </a:ext>
                    </a:extLst>
                  </p:cNvPr>
                  <p:cNvSpPr txBox="1"/>
                  <p:nvPr/>
                </p:nvSpPr>
                <p:spPr>
                  <a:xfrm>
                    <a:off x="10445230" y="5995084"/>
                    <a:ext cx="1066800" cy="923330"/>
                  </a:xfrm>
                  <a:prstGeom prst="rect">
                    <a:avLst/>
                  </a:prstGeom>
                  <a:noFill/>
                </p:spPr>
                <p:txBody>
                  <a:bodyPr wrap="square" lIns="0" tIns="0" rIns="0" bIns="0" rtlCol="0">
                    <a:spAutoFit/>
                  </a:bodyPr>
                  <a:lstStyle/>
                  <a:p>
                    <a:pPr algn="ctr"/>
                    <a:r>
                      <a:rPr lang="en-US" sz="3000" dirty="0"/>
                      <a:t>field term</a:t>
                    </a:r>
                  </a:p>
                </p:txBody>
              </p:sp>
            </p:grpSp>
            <p:sp>
              <p:nvSpPr>
                <p:cNvPr id="14" name="Rectangle 13">
                  <a:extLst>
                    <a:ext uri="{FF2B5EF4-FFF2-40B4-BE49-F238E27FC236}">
                      <a16:creationId xmlns:a16="http://schemas.microsoft.com/office/drawing/2014/main" id="{6784C299-273C-3E60-16A8-11E00DB621C4}"/>
                    </a:ext>
                  </a:extLst>
                </p:cNvPr>
                <p:cNvSpPr/>
                <p:nvPr/>
              </p:nvSpPr>
              <p:spPr>
                <a:xfrm>
                  <a:off x="10210800" y="4816223"/>
                  <a:ext cx="1535660" cy="114884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307CDD7-172A-343F-B445-529789E23590}"/>
                    </a:ext>
                  </a:extLst>
                </p:cNvPr>
                <p:cNvSpPr/>
                <p:nvPr/>
              </p:nvSpPr>
              <p:spPr>
                <a:xfrm>
                  <a:off x="8534400" y="4816223"/>
                  <a:ext cx="990600" cy="114884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4505571-E822-C457-5011-268BED8B6983}"/>
                  </a:ext>
                </a:extLst>
              </p:cNvPr>
              <p:cNvSpPr txBox="1"/>
              <p:nvPr/>
            </p:nvSpPr>
            <p:spPr>
              <a:xfrm>
                <a:off x="5955176" y="3733800"/>
                <a:ext cx="5984581" cy="923330"/>
              </a:xfrm>
              <a:prstGeom prst="rect">
                <a:avLst/>
              </a:prstGeom>
              <a:noFill/>
            </p:spPr>
            <p:txBody>
              <a:bodyPr wrap="square" lIns="0" tIns="0" rIns="0" bIns="0" rtlCol="0">
                <a:spAutoFit/>
              </a:bodyPr>
              <a:lstStyle/>
              <a:p>
                <a:pPr algn="ctr"/>
                <a:r>
                  <a:rPr lang="en-US" sz="3000" dirty="0"/>
                  <a:t>Electric currents and fields give rise to rotational magnetic fields.</a:t>
                </a:r>
              </a:p>
            </p:txBody>
          </p:sp>
        </p:grpSp>
        <p:sp>
          <p:nvSpPr>
            <p:cNvPr id="30" name="Rectangle 29">
              <a:extLst>
                <a:ext uri="{FF2B5EF4-FFF2-40B4-BE49-F238E27FC236}">
                  <a16:creationId xmlns:a16="http://schemas.microsoft.com/office/drawing/2014/main" id="{95FAFF33-795E-ACE1-323B-94A1A09209D7}"/>
                </a:ext>
              </a:extLst>
            </p:cNvPr>
            <p:cNvSpPr/>
            <p:nvPr/>
          </p:nvSpPr>
          <p:spPr>
            <a:xfrm>
              <a:off x="5861366" y="3547872"/>
              <a:ext cx="6172200" cy="331012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a:extLst>
              <a:ext uri="{FF2B5EF4-FFF2-40B4-BE49-F238E27FC236}">
                <a16:creationId xmlns:a16="http://schemas.microsoft.com/office/drawing/2014/main" id="{92CC3995-3C00-13DC-F93E-FDC7B5C6F230}"/>
              </a:ext>
            </a:extLst>
          </p:cNvPr>
          <p:cNvSpPr txBox="1"/>
          <p:nvPr/>
        </p:nvSpPr>
        <p:spPr>
          <a:xfrm>
            <a:off x="4799422" y="3551723"/>
            <a:ext cx="874085" cy="646331"/>
          </a:xfrm>
          <a:prstGeom prst="rect">
            <a:avLst/>
          </a:prstGeom>
          <a:noFill/>
        </p:spPr>
        <p:txBody>
          <a:bodyPr wrap="none" rtlCol="0">
            <a:spAutoFit/>
          </a:bodyPr>
          <a:lstStyle/>
          <a:p>
            <a:pPr algn="ctr"/>
            <a:r>
              <a:rPr lang="en-US" sz="3600" b="1" dirty="0"/>
              <a:t>VS.</a:t>
            </a:r>
          </a:p>
        </p:txBody>
      </p:sp>
      <p:grpSp>
        <p:nvGrpSpPr>
          <p:cNvPr id="33" name="Group 32">
            <a:extLst>
              <a:ext uri="{FF2B5EF4-FFF2-40B4-BE49-F238E27FC236}">
                <a16:creationId xmlns:a16="http://schemas.microsoft.com/office/drawing/2014/main" id="{B192C969-2B9F-8BD9-75C4-930B72DDBED3}"/>
              </a:ext>
            </a:extLst>
          </p:cNvPr>
          <p:cNvGrpSpPr/>
          <p:nvPr/>
        </p:nvGrpSpPr>
        <p:grpSpPr>
          <a:xfrm>
            <a:off x="307817" y="2509307"/>
            <a:ext cx="4453128" cy="1892808"/>
            <a:chOff x="457200" y="2596896"/>
            <a:chExt cx="4453128" cy="1892808"/>
          </a:xfrm>
        </p:grpSpPr>
        <p:grpSp>
          <p:nvGrpSpPr>
            <p:cNvPr id="4" name="Group 3">
              <a:extLst>
                <a:ext uri="{FF2B5EF4-FFF2-40B4-BE49-F238E27FC236}">
                  <a16:creationId xmlns:a16="http://schemas.microsoft.com/office/drawing/2014/main" id="{8C6481E1-749A-C8C9-2B17-AA7F1197C238}"/>
                </a:ext>
              </a:extLst>
            </p:cNvPr>
            <p:cNvGrpSpPr/>
            <p:nvPr/>
          </p:nvGrpSpPr>
          <p:grpSpPr>
            <a:xfrm>
              <a:off x="547283" y="2735952"/>
              <a:ext cx="4272962" cy="1614697"/>
              <a:chOff x="304800" y="4091753"/>
              <a:chExt cx="4272962" cy="1614697"/>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9613D80-3726-F769-1CFE-EC464703E018}"/>
                      </a:ext>
                    </a:extLst>
                  </p:cNvPr>
                  <p:cNvSpPr txBox="1"/>
                  <p:nvPr/>
                </p:nvSpPr>
                <p:spPr>
                  <a:xfrm>
                    <a:off x="465292" y="4770040"/>
                    <a:ext cx="3951979" cy="9364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1" i="0" smtClean="0">
                              <a:latin typeface="Cambria Math" panose="02040503050406030204" pitchFamily="18" charset="0"/>
                            </a:rPr>
                            <m:t>𝛁</m:t>
                          </m:r>
                          <m:r>
                            <a:rPr lang="en-US" sz="3200" b="0" i="1" smtClean="0">
                              <a:latin typeface="Cambria Math" panose="02040503050406030204" pitchFamily="18" charset="0"/>
                            </a:rPr>
                            <m:t>×</m:t>
                          </m:r>
                          <m:r>
                            <a:rPr lang="en-US" sz="3200" b="1" i="1" smtClean="0">
                              <a:latin typeface="Cambria Math" panose="02040503050406030204" pitchFamily="18" charset="0"/>
                            </a:rPr>
                            <m:t>𝑩</m:t>
                          </m:r>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m:t>
                              </m:r>
                            </m:sub>
                          </m:sSub>
                          <m:r>
                            <a:rPr lang="en-US" sz="3200" b="1" i="1" smtClean="0">
                              <a:latin typeface="Cambria Math" panose="02040503050406030204" pitchFamily="18" charset="0"/>
                            </a:rPr>
                            <m:t>𝑱</m:t>
                          </m:r>
                          <m:r>
                            <a:rPr lang="en-US" sz="3200" b="1"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𝜇</m:t>
                              </m:r>
                            </m:e>
                            <m:sub>
                              <m:r>
                                <a:rPr lang="en-US" sz="3200" b="0" i="1" smtClean="0">
                                  <a:latin typeface="Cambria Math" panose="02040503050406030204" pitchFamily="18" charset="0"/>
                                </a:rPr>
                                <m:t>∘</m:t>
                              </m:r>
                            </m:sub>
                          </m:sSub>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𝜖</m:t>
                              </m:r>
                            </m:e>
                            <m:sub>
                              <m:r>
                                <a:rPr lang="en-US" sz="3200" b="0" i="1" smtClean="0">
                                  <a:latin typeface="Cambria Math" panose="02040503050406030204" pitchFamily="18" charset="0"/>
                                </a:rPr>
                                <m:t>∘</m:t>
                              </m:r>
                            </m:sub>
                          </m:sSub>
                          <m:f>
                            <m:fPr>
                              <m:ctrlPr>
                                <a:rPr lang="en-US" sz="3200" i="1" smtClean="0">
                                  <a:latin typeface="Cambria Math" panose="02040503050406030204" pitchFamily="18" charset="0"/>
                                </a:rPr>
                              </m:ctrlPr>
                            </m:fPr>
                            <m:num>
                              <m:r>
                                <a:rPr lang="en-US" sz="3200" b="0" i="1" smtClean="0">
                                  <a:latin typeface="Cambria Math" panose="02040503050406030204" pitchFamily="18" charset="0"/>
                                </a:rPr>
                                <m:t>𝜕</m:t>
                              </m:r>
                              <m:r>
                                <a:rPr lang="en-US" sz="3200" b="1" i="1" smtClean="0">
                                  <a:latin typeface="Cambria Math" panose="02040503050406030204" pitchFamily="18" charset="0"/>
                                </a:rPr>
                                <m:t>𝑬</m:t>
                              </m:r>
                            </m:num>
                            <m:den>
                              <m:r>
                                <a:rPr lang="en-US" sz="3200" b="0" i="1" smtClean="0">
                                  <a:latin typeface="Cambria Math" panose="02040503050406030204" pitchFamily="18" charset="0"/>
                                </a:rPr>
                                <m:t>𝜕</m:t>
                              </m:r>
                              <m:r>
                                <a:rPr lang="en-US" sz="3200" b="0" i="1" smtClean="0">
                                  <a:latin typeface="Cambria Math" panose="02040503050406030204" pitchFamily="18" charset="0"/>
                                </a:rPr>
                                <m:t>𝑡</m:t>
                              </m:r>
                            </m:den>
                          </m:f>
                        </m:oMath>
                      </m:oMathPara>
                    </a14:m>
                    <a:endParaRPr lang="en-US" sz="3200" dirty="0"/>
                  </a:p>
                </p:txBody>
              </p:sp>
            </mc:Choice>
            <mc:Fallback xmlns="">
              <p:sp>
                <p:nvSpPr>
                  <p:cNvPr id="5" name="TextBox 4">
                    <a:extLst>
                      <a:ext uri="{FF2B5EF4-FFF2-40B4-BE49-F238E27FC236}">
                        <a16:creationId xmlns:a16="http://schemas.microsoft.com/office/drawing/2014/main" id="{29613D80-3726-F769-1CFE-EC464703E018}"/>
                      </a:ext>
                    </a:extLst>
                  </p:cNvPr>
                  <p:cNvSpPr txBox="1">
                    <a:spLocks noRot="1" noChangeAspect="1" noMove="1" noResize="1" noEditPoints="1" noAdjustHandles="1" noChangeArrowheads="1" noChangeShapeType="1" noTextEdit="1"/>
                  </p:cNvSpPr>
                  <p:nvPr/>
                </p:nvSpPr>
                <p:spPr>
                  <a:xfrm>
                    <a:off x="465292" y="4770040"/>
                    <a:ext cx="3951979" cy="936410"/>
                  </a:xfrm>
                  <a:prstGeom prst="rect">
                    <a:avLst/>
                  </a:prstGeom>
                  <a:blipFill>
                    <a:blip r:embed="rId4"/>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AF8CBD-286B-FE11-5AB1-7F5EDC0F71AF}"/>
                  </a:ext>
                </a:extLst>
              </p:cNvPr>
              <p:cNvSpPr txBox="1"/>
              <p:nvPr/>
            </p:nvSpPr>
            <p:spPr>
              <a:xfrm>
                <a:off x="304800" y="4091753"/>
                <a:ext cx="4272962" cy="461665"/>
              </a:xfrm>
              <a:prstGeom prst="rect">
                <a:avLst/>
              </a:prstGeom>
              <a:noFill/>
            </p:spPr>
            <p:txBody>
              <a:bodyPr wrap="square" lIns="0" tIns="0" rIns="0" bIns="0" rtlCol="0">
                <a:spAutoFit/>
              </a:bodyPr>
              <a:lstStyle/>
              <a:p>
                <a:pPr algn="ctr"/>
                <a:r>
                  <a:rPr lang="en-US" sz="3000" dirty="0"/>
                  <a:t>Ampère-Maxwell law</a:t>
                </a:r>
              </a:p>
            </p:txBody>
          </p:sp>
        </p:grpSp>
        <p:sp>
          <p:nvSpPr>
            <p:cNvPr id="29" name="Rectangle 28">
              <a:extLst>
                <a:ext uri="{FF2B5EF4-FFF2-40B4-BE49-F238E27FC236}">
                  <a16:creationId xmlns:a16="http://schemas.microsoft.com/office/drawing/2014/main" id="{AC170F06-EDF0-E326-C002-AB0A81E37AC0}"/>
                </a:ext>
              </a:extLst>
            </p:cNvPr>
            <p:cNvSpPr/>
            <p:nvPr/>
          </p:nvSpPr>
          <p:spPr>
            <a:xfrm>
              <a:off x="457200" y="2596896"/>
              <a:ext cx="4453128" cy="18928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2707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tx1">
              <a:lumMod val="50000"/>
              <a:lumOff val="50000"/>
            </a:schemeClr>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
      <a:majorFont>
        <a:latin typeface="Aptos Display"/>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203507</TotalTime>
  <Words>2647</Words>
  <Application>Microsoft Office PowerPoint</Application>
  <PresentationFormat>Widescreen</PresentationFormat>
  <Paragraphs>229</Paragraphs>
  <Slides>21</Slides>
  <Notes>11</Notes>
  <HiddenSlides>5</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21</vt:i4>
      </vt:variant>
    </vt:vector>
  </HeadingPairs>
  <TitlesOfParts>
    <vt:vector size="29" baseType="lpstr">
      <vt:lpstr>Aptos</vt:lpstr>
      <vt:lpstr>Aptos Display</vt:lpstr>
      <vt:lpstr>Arial</vt:lpstr>
      <vt:lpstr>Calibri</vt:lpstr>
      <vt:lpstr>Cambria Math</vt:lpstr>
      <vt:lpstr>Office Theme</vt:lpstr>
      <vt:lpstr>1_Office Theme</vt:lpstr>
      <vt:lpstr>2_Office Theme</vt:lpstr>
      <vt:lpstr>Welcome to PHYS 4605: Scientific Communication!</vt:lpstr>
      <vt:lpstr>Please read the syllabus, especially the Course Schedule, Course Grades, and Course Attendance Policy sections.</vt:lpstr>
      <vt:lpstr>Course schedule: please read Canvas page.</vt:lpstr>
      <vt:lpstr>PowerPoint Presentation</vt:lpstr>
      <vt:lpstr>PowerPoint Presentation</vt:lpstr>
      <vt:lpstr>Assignment 2: Write your 3-level presentation outline:  Title, Section, &amp; “Topic sentence” for each slide </vt:lpstr>
      <vt:lpstr>Looking ahead: When giving peer feedback on the 2nd outline draft, focus on clarity and storytelling.</vt:lpstr>
      <vt:lpstr>PowerPoint Presentation</vt:lpstr>
      <vt:lpstr>PowerPoint Presentation</vt:lpstr>
      <vt:lpstr>Good/bad slide? Why?</vt:lpstr>
      <vt:lpstr>Good/bad slide? Why?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Itamar</dc:creator>
  <cp:lastModifiedBy>Tarr, Steven W</cp:lastModifiedBy>
  <cp:revision>4952</cp:revision>
  <cp:lastPrinted>2019-01-14T23:45:05Z</cp:lastPrinted>
  <dcterms:created xsi:type="dcterms:W3CDTF">2012-08-30T00:41:00Z</dcterms:created>
  <dcterms:modified xsi:type="dcterms:W3CDTF">2026-06-29T15:27:59Z</dcterms:modified>
</cp:coreProperties>
</file>