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22F66-727D-4150-ADA5-49CF3A0F6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9829800" cy="2387600"/>
          </a:xfrm>
        </p:spPr>
        <p:txBody>
          <a:bodyPr anchor="b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D9A1FE-C39F-4D7C-B93D-F8C203A1D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8298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08AAC-7D41-4304-8D59-EF34B232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13652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9549D6DC-E1CB-4874-BF52-C3407230D20E}" type="datetime1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4D078-DE22-4F23-8B48-21FB1415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4C1F5-608B-4335-9F2A-17F63D5FA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4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F2C5-A3FC-44EF-BA15-CEC83C83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040D3-67DB-455C-AD79-49E185DB6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2B07A-258E-42DD-9A68-2C76F7D54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01D81-C4B9-4A87-89A7-22E29E6C9200}" type="datetime1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01E9BC-3BB8-40CD-9294-59A2E59E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3979D-5589-4770-9D29-046F2B506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01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6693CD-CB65-4F37-A6DA-F300B93C14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31520"/>
            <a:ext cx="2628900" cy="53780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48D117-7AE6-4831-9867-5145F64A0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31520"/>
            <a:ext cx="7734300" cy="53780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88CF8-397F-485E-8081-AFA4DADD4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7718-69F7-427E-95A3-C1246AF46913}" type="datetime1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E4773-4660-4F21-83CF-1A449395B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9537-EB47-40FA-893E-785D6FE0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1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7B4A7-C566-48F4-B4B8-3A5E7B6C5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B93F5-BC8B-452C-ACE2-C7E01D1B8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A49B3-A57D-46C5-8462-0C52509F8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13E51-B7F7-4C24-B8E3-5471755DC0E0}" type="datetime1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8C810-EAF4-4D86-84DD-2E574122D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7E738-8574-490B-974B-9AD3B2AA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76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764E-4B3D-4B6A-A210-B50E4F60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0AEC2-B6E6-4C09-A16F-5E2A1C9A0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37CAB-B545-4E42-BB5A-F1DAA9335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1A59F-D956-4598-A3C1-AE72A5387751}" type="datetime1">
              <a:rPr lang="en-US" smtClean="0"/>
              <a:t>1/7/2025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D720B-7E58-43F4-9659-ADB2403A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5F53F-2FA5-4B5C-A151-F07BBC002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35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3D3-0F03-4BF4-831F-34E80BAC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09409-59F2-486F-A6D0-FAEE8FFF25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95847"/>
            <a:ext cx="5181600" cy="3981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87241-B390-47A6-8070-C3D4652F8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95847"/>
            <a:ext cx="5181600" cy="3981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80B360-2ACA-4B93-9439-591B6D3FB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BBD69-7BD3-4731-8064-242619E92CBE}" type="datetime1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A73E2-CF78-404C-A86F-E70A284A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8F42A-11E1-42A0-8ECF-A5BBA3B8C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0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ECA31-EE14-41DD-9914-DA7138220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22AB6-1657-4AE2-8607-2C77A25D7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149131"/>
            <a:ext cx="5157787" cy="693696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A6DC0-D4D5-4164-A3FD-6BB5CBB2B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10625"/>
            <a:ext cx="5157787" cy="31005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B35F8-95F3-43D1-8917-5836BAA90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49131"/>
            <a:ext cx="5183188" cy="693696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639E7-F4A3-4ADE-B290-0A4F9761B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10625"/>
            <a:ext cx="5183188" cy="31005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6F296B-429F-4DFC-ABC3-0A078EA9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77D9-239F-488B-9358-023C46BC7084}" type="datetime1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7103B9-D521-4910-AC15-F12F25CB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73A6D9-123D-492C-B5CE-294EF255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9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92A22-4B4D-4F58-9783-A0469DA4D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152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5EE610-5457-4E8C-B568-B8D56077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1C24-7140-4FDE-92F3-654C6E2D3C1C}" type="datetime1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BA57BB-288A-4A30-A4EC-FF0537BC2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14C89-B968-4A85-A035-E2997A5F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628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7A339C-4093-4B40-8C90-52F005CA9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D6ACF-ECB9-4B5F-A429-08B8AC75E8EF}" type="datetime1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A33F04-8E0A-4165-930C-527D781A7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2F57B-BEB6-4973-A362-38F638E0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0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FAC90-C2CA-44DD-8EF8-20BDD6724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3932237" cy="2346326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915FB-D5F4-4CAD-AE70-3644E8180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1521"/>
            <a:ext cx="6172200" cy="51295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374DA3-3BAC-4045-825F-B3C27B897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3932237" cy="24399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5A0D65-0423-4E45-947A-E08C8569F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29B-EE2A-486A-BDB9-0C848B4FAFDD}" type="datetime1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6FBD0-E49F-4DE6-9264-CEDB9BAA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16B246-A768-4B2D-96C6-9F417852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832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CB0C8-915E-4BF2-976E-B8D7EDC59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3932237" cy="2341564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0714E6-8E50-4B50-A2E0-F9D20155EB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7257"/>
            <a:ext cx="6172200" cy="51737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67A6C-5CA5-4EF0-B1C4-ED85FF255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3932237" cy="24399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C76474-31D4-4567-B4EC-B6AF24488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FE4A-CB8D-40AB-BFFC-AAF37EA071CB}" type="datetime1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02DE0-33F5-4372-8EB5-F5746D344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5C2EF-849D-4B2C-8ED6-D2655365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6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tx1"/>
          </a:fgClr>
          <a:bgClr>
            <a:schemeClr val="accent3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293296F-4C3A-4530-98F5-F83646AC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2" y="-1"/>
            <a:ext cx="12192000" cy="6857996"/>
            <a:chOff x="572" y="-1"/>
            <a:chExt cx="12192000" cy="6857996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</a:extLst>
            </p:cNvPr>
            <p:cNvCxnSpPr>
              <a:cxnSpLocks/>
            </p:cNvCxnSpPr>
            <p:nvPr/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</a:extLst>
            </p:cNvPr>
            <p:cNvCxnSpPr>
              <a:cxnSpLocks/>
            </p:cNvCxnSpPr>
            <p:nvPr/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</a:extLst>
            </p:cNvPr>
            <p:cNvSpPr/>
            <p:nvPr/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</a:extLst>
            </p:cNvPr>
            <p:cNvSpPr/>
            <p:nvPr/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78318D-FE3E-41D7-9A8C-2065A2C46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32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06718-79E7-4159-A003-F86FE7B3D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89408"/>
            <a:ext cx="10515600" cy="3821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F99FF-FFE2-431D-A0C8-A46C21712A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136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0517C94-3B1E-4991-BED3-41F8B0158A00}" type="datetime1">
              <a:rPr lang="en-US" smtClean="0"/>
              <a:t>1/7/2025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3547E-668D-4191-847C-7424F7549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345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B6E6E-8527-4F63-A0C7-84CD44A2B0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3467" y="3246434"/>
            <a:ext cx="628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73BAE12-D270-459D-897B-6833652BB1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091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59AD101-BC08-433A-AD99-409B66C2D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788242-4E16-4277-AC99-8601B722B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0D59C6-94DD-709E-5EFF-DF6C6A832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0" y="135944"/>
            <a:ext cx="4944704" cy="1208830"/>
          </a:xfrm>
        </p:spPr>
        <p:txBody>
          <a:bodyPr anchor="b">
            <a:noAutofit/>
          </a:bodyPr>
          <a:lstStyle/>
          <a:p>
            <a:r>
              <a:rPr lang="en-US" sz="3600" dirty="0"/>
              <a:t>Complex but Repeatable Growth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092EA-CBB1-D1E6-7C75-89F31A10D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812" y="1344774"/>
            <a:ext cx="4837945" cy="489915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575" dirty="0"/>
              <a:t>Many ways to grow graphene; </a:t>
            </a:r>
            <a:r>
              <a:rPr lang="en-US" sz="1575" b="1" dirty="0"/>
              <a:t>Face to Face Growth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Produces SEG – semiconducting </a:t>
            </a:r>
            <a:r>
              <a:rPr lang="en-US" sz="1575" dirty="0" err="1"/>
              <a:t>epigraphene</a:t>
            </a:r>
            <a:r>
              <a:rPr lang="en-US" sz="1575" dirty="0"/>
              <a:t> which is well ordered buffer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Two silicon carbide chips sandwiched together; silicon face on top and carbon face on bottom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The sandwich is then baked in a leaky crucible at </a:t>
            </a:r>
            <a:r>
              <a:rPr lang="en-US" sz="1575" b="1" dirty="0"/>
              <a:t>varying high temperatures in vacuum and in Argon</a:t>
            </a:r>
          </a:p>
          <a:p>
            <a:pPr>
              <a:lnSpc>
                <a:spcPct val="100000"/>
              </a:lnSpc>
            </a:pPr>
            <a:r>
              <a:rPr lang="en-US" sz="1575" b="1" dirty="0"/>
              <a:t>Silicon sublimates</a:t>
            </a:r>
            <a:r>
              <a:rPr lang="en-US" sz="1575" dirty="0"/>
              <a:t> leaving behind carbon rich surface</a:t>
            </a:r>
          </a:p>
          <a:p>
            <a:pPr>
              <a:lnSpc>
                <a:spcPct val="100000"/>
              </a:lnSpc>
            </a:pPr>
            <a:r>
              <a:rPr lang="en-US" sz="1575" b="1" dirty="0"/>
              <a:t>Carbon rich surface crystalizes into graphene </a:t>
            </a:r>
            <a:r>
              <a:rPr lang="en-US" sz="1575" dirty="0"/>
              <a:t>on the carbon face and into SEG on the silicon face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Temperature difference between the chips causes mass flow from bottom chip to top chip – facilitates growth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Can be patterned and gated to produce more complex electronics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CB8D36-9DE0-44D4-B67A-16D4F2121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67689" y="-6437"/>
            <a:ext cx="6399627" cy="6864437"/>
            <a:chOff x="5167689" y="-6437"/>
            <a:chExt cx="6399627" cy="686443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3B47A15-9292-4357-AA25-E187AC166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7689" y="0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266E215-42AC-4D6A-A37F-B0C2E2FB9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60990" y="-6437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DC49225-8670-4B30-BEA8-3CDE3C6DD4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7689" y="581337"/>
              <a:ext cx="6399627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2D652B-23A7-429E-A3E1-62ABA17B8B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7689" y="6276734"/>
              <a:ext cx="6399627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 descr="A diagram of a diagram of a crucible&#10;&#10;Description automatically generated">
            <a:extLst>
              <a:ext uri="{FF2B5EF4-FFF2-40B4-BE49-F238E27FC236}">
                <a16:creationId xmlns:a16="http://schemas.microsoft.com/office/drawing/2014/main" id="{8E1D13F2-3CE9-30D2-C12C-BD2CDA589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647" y="1271758"/>
            <a:ext cx="5830480" cy="43145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50EC07-A80A-4EE3-A515-5DAED0999AB7}"/>
              </a:ext>
            </a:extLst>
          </p:cNvPr>
          <p:cNvSpPr txBox="1"/>
          <p:nvPr/>
        </p:nvSpPr>
        <p:spPr>
          <a:xfrm>
            <a:off x="9332878" y="5653742"/>
            <a:ext cx="19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Image from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Zhao, J., Ji, P., Li, Y. </a:t>
            </a:r>
            <a:r>
              <a:rPr kumimoji="0" lang="it-IT" sz="1200" b="0" i="1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et al.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ADEAC0-1171-9470-4D61-586389721609}"/>
              </a:ext>
            </a:extLst>
          </p:cNvPr>
          <p:cNvSpPr txBox="1"/>
          <p:nvPr/>
        </p:nvSpPr>
        <p:spPr>
          <a:xfrm>
            <a:off x="6096000" y="2799636"/>
            <a:ext cx="1068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AFM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15E8C84-B861-C12A-472C-34A7E8DC1A86}"/>
              </a:ext>
            </a:extLst>
          </p:cNvPr>
          <p:cNvCxnSpPr/>
          <p:nvPr/>
        </p:nvCxnSpPr>
        <p:spPr>
          <a:xfrm>
            <a:off x="5920033" y="5778631"/>
            <a:ext cx="24474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5F0EDF0-E8FA-B042-2212-C4B4ED07E5A9}"/>
              </a:ext>
            </a:extLst>
          </p:cNvPr>
          <p:cNvSpPr txBox="1"/>
          <p:nvPr/>
        </p:nvSpPr>
        <p:spPr>
          <a:xfrm>
            <a:off x="5941219" y="5812373"/>
            <a:ext cx="304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Large flat surfaces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5DFF29-D5D2-2FF1-658F-E8DE774E6278}"/>
              </a:ext>
            </a:extLst>
          </p:cNvPr>
          <p:cNvSpPr txBox="1"/>
          <p:nvPr/>
        </p:nvSpPr>
        <p:spPr>
          <a:xfrm>
            <a:off x="3484880" y="203373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D07F0A-AD93-25D1-730F-B713AC4173FC}"/>
              </a:ext>
            </a:extLst>
          </p:cNvPr>
          <p:cNvSpPr txBox="1"/>
          <p:nvPr/>
        </p:nvSpPr>
        <p:spPr>
          <a:xfrm>
            <a:off x="8442960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3929221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59AD101-BC08-433A-AD99-409B66C2D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788242-4E16-4277-AC99-8601B722B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0D59C6-94DD-709E-5EFF-DF6C6A832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0" y="135944"/>
            <a:ext cx="4944704" cy="1208830"/>
          </a:xfrm>
        </p:spPr>
        <p:txBody>
          <a:bodyPr anchor="b">
            <a:noAutofit/>
          </a:bodyPr>
          <a:lstStyle/>
          <a:p>
            <a:r>
              <a:rPr lang="en-US" sz="3600" dirty="0"/>
              <a:t>Complex but Repeatable Growth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092EA-CBB1-D1E6-7C75-89F31A10D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812" y="1344774"/>
            <a:ext cx="4837945" cy="489915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575" dirty="0"/>
              <a:t>Many ways to grow graphene; </a:t>
            </a:r>
            <a:r>
              <a:rPr lang="en-US" sz="1575" b="1" dirty="0"/>
              <a:t>Face to Face Growth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Produces SEG – semiconducting </a:t>
            </a:r>
            <a:r>
              <a:rPr lang="en-US" sz="1575" dirty="0" err="1"/>
              <a:t>epigraphene</a:t>
            </a:r>
            <a:r>
              <a:rPr lang="en-US" sz="1575" dirty="0"/>
              <a:t> which is well ordered buffer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Two silicon carbide chips sandwiched together; silicon face on top and carbon face on bottom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The sandwich is then baked in a leaky crucible at </a:t>
            </a:r>
            <a:r>
              <a:rPr lang="en-US" sz="1575" b="1" dirty="0"/>
              <a:t>varying high temperatures in vacuum and in Argon</a:t>
            </a:r>
          </a:p>
          <a:p>
            <a:pPr>
              <a:lnSpc>
                <a:spcPct val="100000"/>
              </a:lnSpc>
            </a:pPr>
            <a:r>
              <a:rPr lang="en-US" sz="1575" b="1" dirty="0"/>
              <a:t>Silicon sublimates</a:t>
            </a:r>
            <a:r>
              <a:rPr lang="en-US" sz="1575" dirty="0"/>
              <a:t> leaving behind carbon rich surface</a:t>
            </a:r>
          </a:p>
          <a:p>
            <a:pPr>
              <a:lnSpc>
                <a:spcPct val="100000"/>
              </a:lnSpc>
            </a:pPr>
            <a:r>
              <a:rPr lang="en-US" sz="1575" b="1" dirty="0"/>
              <a:t>Carbon rich surface crystalizes into graphene </a:t>
            </a:r>
            <a:r>
              <a:rPr lang="en-US" sz="1575" dirty="0"/>
              <a:t>on the carbon face and into SEG on the silicon face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Temperature difference between the chips causes mass flow from bottom chip to top chip – facilitates growth</a:t>
            </a:r>
          </a:p>
          <a:p>
            <a:pPr>
              <a:lnSpc>
                <a:spcPct val="100000"/>
              </a:lnSpc>
            </a:pPr>
            <a:r>
              <a:rPr lang="en-US" sz="1575" dirty="0"/>
              <a:t>Can be patterned and gated to produce more complex electronics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CB8D36-9DE0-44D4-B67A-16D4F2121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67689" y="-6437"/>
            <a:ext cx="6399627" cy="6864437"/>
            <a:chOff x="5167689" y="-6437"/>
            <a:chExt cx="6399627" cy="686443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3B47A15-9292-4357-AA25-E187AC166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7689" y="0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266E215-42AC-4D6A-A37F-B0C2E2FB99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60990" y="-6437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DC49225-8670-4B30-BEA8-3CDE3C6DD4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7689" y="581337"/>
              <a:ext cx="6399627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2D652B-23A7-429E-A3E1-62ABA17B8B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7689" y="6276734"/>
              <a:ext cx="6399627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 descr="A diagram of a diagram of a crucible&#10;&#10;Description automatically generated">
            <a:extLst>
              <a:ext uri="{FF2B5EF4-FFF2-40B4-BE49-F238E27FC236}">
                <a16:creationId xmlns:a16="http://schemas.microsoft.com/office/drawing/2014/main" id="{8E1D13F2-3CE9-30D2-C12C-BD2CDA589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647" y="1271758"/>
            <a:ext cx="5830480" cy="43145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50EC07-A80A-4EE3-A515-5DAED0999AB7}"/>
              </a:ext>
            </a:extLst>
          </p:cNvPr>
          <p:cNvSpPr txBox="1"/>
          <p:nvPr/>
        </p:nvSpPr>
        <p:spPr>
          <a:xfrm>
            <a:off x="9332878" y="5653742"/>
            <a:ext cx="19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Image from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Zhao, J., Ji, P., Li, Y. </a:t>
            </a:r>
            <a:r>
              <a:rPr kumimoji="0" lang="it-IT" sz="1200" b="0" i="1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et al.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ADEAC0-1171-9470-4D61-586389721609}"/>
              </a:ext>
            </a:extLst>
          </p:cNvPr>
          <p:cNvSpPr txBox="1"/>
          <p:nvPr/>
        </p:nvSpPr>
        <p:spPr>
          <a:xfrm>
            <a:off x="6096000" y="2799636"/>
            <a:ext cx="1068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AFM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15E8C84-B861-C12A-472C-34A7E8DC1A86}"/>
              </a:ext>
            </a:extLst>
          </p:cNvPr>
          <p:cNvCxnSpPr/>
          <p:nvPr/>
        </p:nvCxnSpPr>
        <p:spPr>
          <a:xfrm>
            <a:off x="5920033" y="5778631"/>
            <a:ext cx="24474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5F0EDF0-E8FA-B042-2212-C4B4ED07E5A9}"/>
              </a:ext>
            </a:extLst>
          </p:cNvPr>
          <p:cNvSpPr txBox="1"/>
          <p:nvPr/>
        </p:nvSpPr>
        <p:spPr>
          <a:xfrm>
            <a:off x="5941219" y="5812373"/>
            <a:ext cx="304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B0BC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Large flat surfaces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17D50D-2949-8716-E27D-BEAA4660C3B4}"/>
              </a:ext>
            </a:extLst>
          </p:cNvPr>
          <p:cNvSpPr txBox="1"/>
          <p:nvPr/>
        </p:nvSpPr>
        <p:spPr>
          <a:xfrm>
            <a:off x="5334205" y="342987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1589825339"/>
      </p:ext>
    </p:extLst>
  </p:cSld>
  <p:clrMapOvr>
    <a:masterClrMapping/>
  </p:clrMapOvr>
</p:sld>
</file>

<file path=ppt/theme/theme1.xml><?xml version="1.0" encoding="utf-8"?>
<a:theme xmlns:a="http://schemas.openxmlformats.org/drawingml/2006/main" name="ArchVTI">
  <a:themeElements>
    <a:clrScheme name="AnalogousFromRegularSeedRightStep">
      <a:dk1>
        <a:srgbClr val="000000"/>
      </a:dk1>
      <a:lt1>
        <a:srgbClr val="FFFFFF"/>
      </a:lt1>
      <a:dk2>
        <a:srgbClr val="1D2733"/>
      </a:dk2>
      <a:lt2>
        <a:srgbClr val="E8E3E2"/>
      </a:lt2>
      <a:accent1>
        <a:srgbClr val="4AB0BC"/>
      </a:accent1>
      <a:accent2>
        <a:srgbClr val="3B73B1"/>
      </a:accent2>
      <a:accent3>
        <a:srgbClr val="4D54C3"/>
      </a:accent3>
      <a:accent4>
        <a:srgbClr val="653BB1"/>
      </a:accent4>
      <a:accent5>
        <a:srgbClr val="A84DC3"/>
      </a:accent5>
      <a:accent6>
        <a:srgbClr val="B13B9B"/>
      </a:accent6>
      <a:hlink>
        <a:srgbClr val="BF4D3F"/>
      </a:hlink>
      <a:folHlink>
        <a:srgbClr val="7F7F7F"/>
      </a:folHlink>
    </a:clrScheme>
    <a:fontScheme name="Custom 16">
      <a:majorFont>
        <a:latin typeface="Footlight MT Ligh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VTI" id="{23FE938F-4DF0-4C94-8546-C2AC6D26660D}" vid="{62E62DA1-385F-4EE3-8841-58A87FAE20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275</Words>
  <Application>Microsoft Office PowerPoint</Application>
  <PresentationFormat>Widescreen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Avenir Next LT Pro</vt:lpstr>
      <vt:lpstr>Calibri</vt:lpstr>
      <vt:lpstr>Footlight MT Light</vt:lpstr>
      <vt:lpstr>ArchVTI</vt:lpstr>
      <vt:lpstr>Complex but Repeatable Growth Process</vt:lpstr>
      <vt:lpstr>Complex but Repeatable Growth Process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2025-01-08T00:10:28Z</dcterms:modified>
</cp:coreProperties>
</file>